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 id="214748366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y="5143500" cx="9144000"/>
  <p:notesSz cx="6858000" cy="9144000"/>
  <p:embeddedFontLst>
    <p:embeddedFont>
      <p:font typeface="Montserrat SemiBold"/>
      <p:regular r:id="rId30"/>
      <p:bold r:id="rId31"/>
      <p:italic r:id="rId32"/>
      <p:boldItalic r:id="rId33"/>
    </p:embeddedFont>
    <p:embeddedFont>
      <p:font typeface="Montserrat"/>
      <p:regular r:id="rId34"/>
      <p:bold r:id="rId35"/>
      <p:italic r:id="rId36"/>
      <p:boldItalic r:id="rId37"/>
    </p:embeddedFont>
    <p:embeddedFont>
      <p:font typeface="La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20" Type="http://schemas.openxmlformats.org/officeDocument/2006/relationships/slide" Target="slides/slide13.xml"/><Relationship Id="rId41" Type="http://schemas.openxmlformats.org/officeDocument/2006/relationships/font" Target="fonts/Lato-bold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MontserratSemiBold-bold.fntdata"/><Relationship Id="rId30" Type="http://schemas.openxmlformats.org/officeDocument/2006/relationships/font" Target="fonts/MontserratSemiBold-regular.fntdata"/><Relationship Id="rId11" Type="http://schemas.openxmlformats.org/officeDocument/2006/relationships/slide" Target="slides/slide4.xml"/><Relationship Id="rId33" Type="http://schemas.openxmlformats.org/officeDocument/2006/relationships/font" Target="fonts/MontserratSemiBold-boldItalic.fntdata"/><Relationship Id="rId10" Type="http://schemas.openxmlformats.org/officeDocument/2006/relationships/slide" Target="slides/slide3.xml"/><Relationship Id="rId32" Type="http://schemas.openxmlformats.org/officeDocument/2006/relationships/font" Target="fonts/MontserratSemiBold-italic.fntdata"/><Relationship Id="rId13" Type="http://schemas.openxmlformats.org/officeDocument/2006/relationships/slide" Target="slides/slide6.xml"/><Relationship Id="rId35" Type="http://schemas.openxmlformats.org/officeDocument/2006/relationships/font" Target="fonts/Montserrat-bold.fntdata"/><Relationship Id="rId12" Type="http://schemas.openxmlformats.org/officeDocument/2006/relationships/slide" Target="slides/slide5.xml"/><Relationship Id="rId34" Type="http://schemas.openxmlformats.org/officeDocument/2006/relationships/font" Target="fonts/Montserrat-regular.fntdata"/><Relationship Id="rId15" Type="http://schemas.openxmlformats.org/officeDocument/2006/relationships/slide" Target="slides/slide8.xml"/><Relationship Id="rId37" Type="http://schemas.openxmlformats.org/officeDocument/2006/relationships/font" Target="fonts/Montserrat-boldItalic.fntdata"/><Relationship Id="rId14" Type="http://schemas.openxmlformats.org/officeDocument/2006/relationships/slide" Target="slides/slide7.xml"/><Relationship Id="rId36" Type="http://schemas.openxmlformats.org/officeDocument/2006/relationships/font" Target="fonts/Montserrat-italic.fntdata"/><Relationship Id="rId17" Type="http://schemas.openxmlformats.org/officeDocument/2006/relationships/slide" Target="slides/slide10.xml"/><Relationship Id="rId39" Type="http://schemas.openxmlformats.org/officeDocument/2006/relationships/font" Target="fonts/Lato-bold.fntdata"/><Relationship Id="rId16" Type="http://schemas.openxmlformats.org/officeDocument/2006/relationships/slide" Target="slides/slide9.xml"/><Relationship Id="rId38" Type="http://schemas.openxmlformats.org/officeDocument/2006/relationships/font" Target="fonts/Lato-regular.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a93e548491_0_15: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 name="Google Shape;64;g2a93e548491_0_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6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65" name="Google Shape;65;g2a93e548491_0_15:notes"/>
          <p:cNvSpPr txBox="1"/>
          <p:nvPr>
            <p:ph idx="12" type="sldNum"/>
          </p:nvPr>
        </p:nvSpPr>
        <p:spPr>
          <a:xfrm>
            <a:off x="3884612"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300"/>
              <a:buFont typeface="Montserrat"/>
              <a:buNone/>
            </a:pPr>
            <a:fld id="{00000000-1234-1234-1234-123412341234}" type="slidenum">
              <a:rPr b="0" i="0" lang="ru" sz="1200" u="none" cap="none" strike="noStrike">
                <a:solidFill>
                  <a:schemeClr val="dk1"/>
                </a:solidFill>
                <a:latin typeface="Montserrat"/>
                <a:ea typeface="Montserrat"/>
                <a:cs typeface="Montserrat"/>
                <a:sym typeface="Montserrat"/>
              </a:rPr>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a93e5484d5_0_4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168" name="Google Shape;168;g2a93e5484d5_0_488: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a93e5484d5_0_3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182" name="Google Shape;182;g2a93e5484d5_0_344: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a93e5484d5_0_4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01" name="Google Shape;201;g2a93e5484d5_0_422: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a93e5484d5_0_604: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1" name="Google Shape;221;g2a93e5484d5_0_60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6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22" name="Google Shape;222;g2a93e5484d5_0_604:notes"/>
          <p:cNvSpPr txBox="1"/>
          <p:nvPr>
            <p:ph idx="12" type="sldNum"/>
          </p:nvPr>
        </p:nvSpPr>
        <p:spPr>
          <a:xfrm>
            <a:off x="3884612"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300"/>
              <a:buFont typeface="Montserrat"/>
              <a:buNone/>
            </a:pPr>
            <a:fld id="{00000000-1234-1234-1234-123412341234}" type="slidenum">
              <a:rPr b="0" i="0" lang="ru" sz="1200" u="none" cap="none" strike="noStrike">
                <a:solidFill>
                  <a:schemeClr val="dk1"/>
                </a:solidFill>
                <a:latin typeface="Montserrat"/>
                <a:ea typeface="Montserrat"/>
                <a:cs typeface="Montserrat"/>
                <a:sym typeface="Montserrat"/>
              </a:rPr>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a93e5484d5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a93e5484d5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a93e5484d5_0_3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37" name="Google Shape;237;g2a93e5484d5_0_368: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a93e5484d5_0_3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44" name="Google Shape;244;g2a93e5484d5_0_387: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a93e5484d5_0_4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52" name="Google Shape;252;g2a93e5484d5_0_403: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a93e5484d5_0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59" name="Google Shape;259;g2a93e5484d5_0_220: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a93e5484d5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66" name="Google Shape;266;g2a93e5484d5_0_30: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a93e5484d5_0_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74" name="Google Shape;74;g2a93e5484d5_0_94: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a93e5484d5_0_1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75" name="Google Shape;275;g2a93e5484d5_0_187: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a93e5484d5_0_2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82" name="Google Shape;282;g2a93e5484d5_0_205: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a93e5484d5_0_1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288" name="Google Shape;288;g2a93e5484d5_0_180: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a93e5484d5_0_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81" name="Google Shape;81;g2a93e5484d5_0_132: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a93e5484d5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100" name="Google Shape;100;g2a93e5484d5_0_57: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a93e5484d5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108" name="Google Shape;108;g2a93e5484d5_0_3: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a93e5484d5_0_3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136" name="Google Shape;136;g2a93e5484d5_0_300: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a93e5484d5_0_2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143" name="Google Shape;143;g2a93e5484d5_0_283: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a93e5484d5_0_250: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1" name="Google Shape;151;g2a93e5484d5_0_25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1"/>
              </a:buClr>
              <a:buSzPts val="6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152" name="Google Shape;152;g2a93e5484d5_0_250:notes"/>
          <p:cNvSpPr txBox="1"/>
          <p:nvPr>
            <p:ph idx="12" type="sldNum"/>
          </p:nvPr>
        </p:nvSpPr>
        <p:spPr>
          <a:xfrm>
            <a:off x="3884612"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300"/>
              <a:buFont typeface="Montserrat"/>
              <a:buNone/>
            </a:pPr>
            <a:fld id="{00000000-1234-1234-1234-123412341234}" type="slidenum">
              <a:rPr b="0" i="0" lang="ru" sz="1200" u="none" cap="none" strike="noStrike">
                <a:solidFill>
                  <a:schemeClr val="dk1"/>
                </a:solidFill>
                <a:latin typeface="Montserrat"/>
                <a:ea typeface="Montserrat"/>
                <a:cs typeface="Montserrat"/>
                <a:sym typeface="Montserrat"/>
              </a:rPr>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a93e5484d5_0_3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2400"/>
              <a:buFont typeface="Montserrat"/>
              <a:buNone/>
            </a:pPr>
            <a:r>
              <a:t/>
            </a:r>
            <a:endParaRPr b="0" i="0" sz="2400" u="none" cap="none" strike="noStrike">
              <a:solidFill>
                <a:schemeClr val="dk1"/>
              </a:solidFill>
              <a:latin typeface="Montserrat"/>
              <a:ea typeface="Montserrat"/>
              <a:cs typeface="Montserrat"/>
              <a:sym typeface="Montserrat"/>
            </a:endParaRPr>
          </a:p>
        </p:txBody>
      </p:sp>
      <p:sp>
        <p:nvSpPr>
          <p:cNvPr id="161" name="Google Shape;161;g2a93e5484d5_0_314:notes"/>
          <p:cNvSpPr/>
          <p:nvPr>
            <p:ph idx="2" type="sldImg"/>
          </p:nvPr>
        </p:nvSpPr>
        <p:spPr>
          <a:xfrm>
            <a:off x="380206"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D36F"/>
        </a:solidFill>
      </p:bgPr>
    </p:bg>
    <p:spTree>
      <p:nvGrpSpPr>
        <p:cNvPr id="50" name="Shape 50"/>
        <p:cNvGrpSpPr/>
        <p:nvPr/>
      </p:nvGrpSpPr>
      <p:grpSpPr>
        <a:xfrm>
          <a:off x="0" y="0"/>
          <a:ext cx="0" cy="0"/>
          <a:chOff x="0" y="0"/>
          <a:chExt cx="0" cy="0"/>
        </a:xfrm>
      </p:grpSpPr>
      <p:sp>
        <p:nvSpPr>
          <p:cNvPr id="51" name="Google Shape;51;p13"/>
          <p:cNvSpPr/>
          <p:nvPr/>
        </p:nvSpPr>
        <p:spPr>
          <a:xfrm rot="-5400000">
            <a:off x="8327061" y="249762"/>
            <a:ext cx="195600" cy="196500"/>
          </a:xfrm>
          <a:prstGeom prst="ellipse">
            <a:avLst/>
          </a:prstGeom>
          <a:solidFill>
            <a:schemeClr val="dk2"/>
          </a:solidFill>
          <a:ln>
            <a:noFill/>
          </a:ln>
        </p:spPr>
        <p:txBody>
          <a:bodyPr anchorCtr="0" anchor="ctr" bIns="17150" lIns="34300" spcFirstLastPara="1" rIns="34300" wrap="square" tIns="1715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ontserrat"/>
              <a:ea typeface="Montserrat"/>
              <a:cs typeface="Montserrat"/>
              <a:sym typeface="Montserrat"/>
            </a:endParaRPr>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34300" lIns="34300" spcFirstLastPara="1" rIns="34300" wrap="square" tIns="34300">
            <a:noAutofit/>
          </a:bodyPr>
          <a:lstStyle>
            <a:lvl1pPr indent="-228600" lvl="0" marL="457200" marR="0" rtl="0" algn="l">
              <a:lnSpc>
                <a:spcPct val="90000"/>
              </a:lnSpc>
              <a:spcBef>
                <a:spcPts val="800"/>
              </a:spcBef>
              <a:spcAft>
                <a:spcPts val="0"/>
              </a:spcAft>
              <a:buClr>
                <a:schemeClr val="dk1"/>
              </a:buClr>
              <a:buSzPts val="1800"/>
              <a:buFont typeface="Arial"/>
              <a:buNone/>
              <a:defRPr b="0" i="0" sz="1800" u="none" cap="none" strike="noStrike">
                <a:solidFill>
                  <a:schemeClr val="dk1"/>
                </a:solidFill>
                <a:latin typeface="Montserrat"/>
                <a:ea typeface="Montserrat"/>
                <a:cs typeface="Montserrat"/>
                <a:sym typeface="Montserrat"/>
              </a:defRPr>
            </a:lvl1pPr>
            <a:lvl2pPr indent="-228600" lvl="1" marL="914400"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Montserrat"/>
                <a:ea typeface="Montserrat"/>
                <a:cs typeface="Montserrat"/>
                <a:sym typeface="Montserrat"/>
              </a:defRPr>
            </a:lvl2pPr>
            <a:lvl3pPr indent="-228600" lvl="2" marL="1371600"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Montserrat"/>
                <a:ea typeface="Montserrat"/>
                <a:cs typeface="Montserrat"/>
                <a:sym typeface="Montserrat"/>
              </a:defRPr>
            </a:lvl3pPr>
            <a:lvl4pPr indent="-228600" lvl="3" marL="1828800" marR="0" rtl="0" algn="l">
              <a:lnSpc>
                <a:spcPct val="90000"/>
              </a:lnSpc>
              <a:spcBef>
                <a:spcPts val="400"/>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4pPr>
            <a:lvl5pPr indent="-228600" lvl="4" marL="2286000" marR="0" rtl="0" algn="l">
              <a:lnSpc>
                <a:spcPct val="90000"/>
              </a:lnSpc>
              <a:spcBef>
                <a:spcPts val="400"/>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9pPr>
          </a:lstStyle>
          <a:p/>
        </p:txBody>
      </p:sp>
      <p:sp>
        <p:nvSpPr>
          <p:cNvPr id="53" name="Google Shape;53;p13"/>
          <p:cNvSpPr txBox="1"/>
          <p:nvPr/>
        </p:nvSpPr>
        <p:spPr>
          <a:xfrm>
            <a:off x="8284634" y="250607"/>
            <a:ext cx="294900" cy="1731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chemeClr val="lt1"/>
              </a:buClr>
              <a:buSzPts val="200"/>
              <a:buFont typeface="Montserrat"/>
              <a:buNone/>
            </a:pPr>
            <a:fld id="{00000000-1234-1234-1234-123412341234}" type="slidenum">
              <a:rPr b="0" i="0" lang="ru" sz="700" u="none" cap="none" strike="noStrike">
                <a:solidFill>
                  <a:schemeClr val="lt1"/>
                </a:solidFill>
                <a:latin typeface="Montserrat"/>
                <a:ea typeface="Montserrat"/>
                <a:cs typeface="Montserrat"/>
                <a:sym typeface="Montserrat"/>
              </a:rPr>
              <a:t>‹#›</a:t>
            </a:fld>
            <a:r>
              <a:rPr b="0" i="0" lang="ru" sz="700" u="none" cap="none" strike="noStrike">
                <a:solidFill>
                  <a:schemeClr val="lt1"/>
                </a:solidFill>
                <a:latin typeface="Montserrat"/>
                <a:ea typeface="Montserrat"/>
                <a:cs typeface="Montserrat"/>
                <a:sym typeface="Montserrat"/>
              </a:rPr>
              <a:t>  </a:t>
            </a:r>
            <a:endParaRPr sz="500"/>
          </a:p>
        </p:txBody>
      </p:sp>
      <p:sp>
        <p:nvSpPr>
          <p:cNvPr id="54" name="Google Shape;54;p13"/>
          <p:cNvSpPr txBox="1"/>
          <p:nvPr>
            <p:ph type="title"/>
          </p:nvPr>
        </p:nvSpPr>
        <p:spPr>
          <a:xfrm>
            <a:off x="628814" y="273844"/>
            <a:ext cx="6697800" cy="871800"/>
          </a:xfrm>
          <a:prstGeom prst="rect">
            <a:avLst/>
          </a:prstGeom>
          <a:noFill/>
          <a:ln>
            <a:noFill/>
          </a:ln>
        </p:spPr>
        <p:txBody>
          <a:bodyPr anchorCtr="0" anchor="ctr" bIns="34300" lIns="34300" spcFirstLastPara="1" rIns="34300" wrap="square" tIns="34300">
            <a:noAutofit/>
          </a:bodyPr>
          <a:lstStyle>
            <a:lvl1pPr lvl="0" marR="0" rtl="0" algn="l">
              <a:lnSpc>
                <a:spcPct val="90000"/>
              </a:lnSpc>
              <a:spcBef>
                <a:spcPts val="0"/>
              </a:spcBef>
              <a:spcAft>
                <a:spcPts val="0"/>
              </a:spcAft>
              <a:buClr>
                <a:schemeClr val="dk1"/>
              </a:buClr>
              <a:buSzPts val="2300"/>
              <a:buFont typeface="Montserrat"/>
              <a:buNone/>
              <a:defRPr b="0" i="0" sz="2300" u="none" cap="none" strike="noStrike">
                <a:solidFill>
                  <a:schemeClr val="dk1"/>
                </a:solidFill>
                <a:latin typeface="Montserrat"/>
                <a:ea typeface="Montserrat"/>
                <a:cs typeface="Montserrat"/>
                <a:sym typeface="Montserrat"/>
              </a:defRPr>
            </a:lvl1pPr>
            <a:lvl2pPr lvl="1" rtl="0">
              <a:spcBef>
                <a:spcPts val="0"/>
              </a:spcBef>
              <a:spcAft>
                <a:spcPts val="0"/>
              </a:spcAft>
              <a:buSzPts val="700"/>
              <a:buFont typeface="Arial"/>
              <a:buNone/>
              <a:defRPr sz="700"/>
            </a:lvl2pPr>
            <a:lvl3pPr lvl="2" rtl="0">
              <a:spcBef>
                <a:spcPts val="0"/>
              </a:spcBef>
              <a:spcAft>
                <a:spcPts val="0"/>
              </a:spcAft>
              <a:buSzPts val="700"/>
              <a:buFont typeface="Arial"/>
              <a:buNone/>
              <a:defRPr sz="700"/>
            </a:lvl3pPr>
            <a:lvl4pPr lvl="3" rtl="0">
              <a:spcBef>
                <a:spcPts val="0"/>
              </a:spcBef>
              <a:spcAft>
                <a:spcPts val="0"/>
              </a:spcAft>
              <a:buSzPts val="700"/>
              <a:buFont typeface="Arial"/>
              <a:buNone/>
              <a:defRPr sz="700"/>
            </a:lvl4pPr>
            <a:lvl5pPr lvl="4" rtl="0">
              <a:spcBef>
                <a:spcPts val="0"/>
              </a:spcBef>
              <a:spcAft>
                <a:spcPts val="0"/>
              </a:spcAft>
              <a:buSzPts val="700"/>
              <a:buFont typeface="Arial"/>
              <a:buNone/>
              <a:defRPr sz="700"/>
            </a:lvl5pPr>
            <a:lvl6pPr lvl="5" rtl="0">
              <a:spcBef>
                <a:spcPts val="0"/>
              </a:spcBef>
              <a:spcAft>
                <a:spcPts val="0"/>
              </a:spcAft>
              <a:buSzPts val="700"/>
              <a:buFont typeface="Arial"/>
              <a:buNone/>
              <a:defRPr sz="700"/>
            </a:lvl6pPr>
            <a:lvl7pPr lvl="6" rtl="0">
              <a:spcBef>
                <a:spcPts val="0"/>
              </a:spcBef>
              <a:spcAft>
                <a:spcPts val="0"/>
              </a:spcAft>
              <a:buSzPts val="700"/>
              <a:buFont typeface="Arial"/>
              <a:buNone/>
              <a:defRPr sz="700"/>
            </a:lvl7pPr>
            <a:lvl8pPr lvl="7" rtl="0">
              <a:spcBef>
                <a:spcPts val="0"/>
              </a:spcBef>
              <a:spcAft>
                <a:spcPts val="0"/>
              </a:spcAft>
              <a:buSzPts val="700"/>
              <a:buFont typeface="Arial"/>
              <a:buNone/>
              <a:defRPr sz="700"/>
            </a:lvl8pPr>
            <a:lvl9pPr lvl="8" rtl="0">
              <a:spcBef>
                <a:spcPts val="0"/>
              </a:spcBef>
              <a:spcAft>
                <a:spcPts val="0"/>
              </a:spcAft>
              <a:buSzPts val="700"/>
              <a:buFont typeface="Arial"/>
              <a:buNone/>
              <a:defRPr sz="700"/>
            </a:lvl9pPr>
          </a:lstStyle>
          <a:p/>
        </p:txBody>
      </p:sp>
    </p:spTree>
  </p:cSld>
  <p:clrMap accent1="accent1" accent2="accent2" accent3="accent3" accent4="accent4" accent5="accent5" accent6="accent6" bg1="lt1" bg2="dk2" tx1="dk1" tx2="lt2" folHlink="folHlink" hlink="hlink"/>
  <p:sldLayoutIdLst>
    <p:sldLayoutId id="214748365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6" name="Shape 56"/>
        <p:cNvGrpSpPr/>
        <p:nvPr/>
      </p:nvGrpSpPr>
      <p:grpSpPr>
        <a:xfrm>
          <a:off x="0" y="0"/>
          <a:ext cx="0" cy="0"/>
          <a:chOff x="0" y="0"/>
          <a:chExt cx="0" cy="0"/>
        </a:xfrm>
      </p:grpSpPr>
      <p:sp>
        <p:nvSpPr>
          <p:cNvPr id="57" name="Google Shape;57;p15"/>
          <p:cNvSpPr/>
          <p:nvPr/>
        </p:nvSpPr>
        <p:spPr>
          <a:xfrm rot="-5400000">
            <a:off x="8327061" y="249762"/>
            <a:ext cx="195600" cy="196500"/>
          </a:xfrm>
          <a:prstGeom prst="ellipse">
            <a:avLst/>
          </a:prstGeom>
          <a:solidFill>
            <a:schemeClr val="dk2"/>
          </a:solidFill>
          <a:ln>
            <a:noFill/>
          </a:ln>
        </p:spPr>
        <p:txBody>
          <a:bodyPr anchorCtr="0" anchor="ctr" bIns="17150" lIns="34300" spcFirstLastPara="1" rIns="34300" wrap="square" tIns="1715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ontserrat"/>
              <a:ea typeface="Montserrat"/>
              <a:cs typeface="Montserrat"/>
              <a:sym typeface="Montserrat"/>
            </a:endParaRPr>
          </a:p>
        </p:txBody>
      </p:sp>
      <p:sp>
        <p:nvSpPr>
          <p:cNvPr id="58" name="Google Shape;58;p15"/>
          <p:cNvSpPr txBox="1"/>
          <p:nvPr>
            <p:ph idx="1" type="body"/>
          </p:nvPr>
        </p:nvSpPr>
        <p:spPr>
          <a:xfrm>
            <a:off x="628650" y="1369219"/>
            <a:ext cx="7886700" cy="3263400"/>
          </a:xfrm>
          <a:prstGeom prst="rect">
            <a:avLst/>
          </a:prstGeom>
          <a:noFill/>
          <a:ln>
            <a:noFill/>
          </a:ln>
        </p:spPr>
        <p:txBody>
          <a:bodyPr anchorCtr="0" anchor="t" bIns="34300" lIns="34300" spcFirstLastPara="1" rIns="34300" wrap="square" tIns="34300">
            <a:noAutofit/>
          </a:bodyPr>
          <a:lstStyle>
            <a:lvl1pPr indent="-228600" lvl="0" marL="457200" marR="0" rtl="0" algn="l">
              <a:lnSpc>
                <a:spcPct val="90000"/>
              </a:lnSpc>
              <a:spcBef>
                <a:spcPts val="800"/>
              </a:spcBef>
              <a:spcAft>
                <a:spcPts val="0"/>
              </a:spcAft>
              <a:buClr>
                <a:schemeClr val="dk1"/>
              </a:buClr>
              <a:buSzPts val="1800"/>
              <a:buFont typeface="Arial"/>
              <a:buNone/>
              <a:defRPr b="0" i="0" sz="1800" u="none" cap="none" strike="noStrike">
                <a:solidFill>
                  <a:schemeClr val="dk1"/>
                </a:solidFill>
                <a:latin typeface="Montserrat"/>
                <a:ea typeface="Montserrat"/>
                <a:cs typeface="Montserrat"/>
                <a:sym typeface="Montserrat"/>
              </a:defRPr>
            </a:lvl1pPr>
            <a:lvl2pPr indent="-228600" lvl="1" marL="914400"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Montserrat"/>
                <a:ea typeface="Montserrat"/>
                <a:cs typeface="Montserrat"/>
                <a:sym typeface="Montserrat"/>
              </a:defRPr>
            </a:lvl2pPr>
            <a:lvl3pPr indent="-228600" lvl="2" marL="1371600"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Montserrat"/>
                <a:ea typeface="Montserrat"/>
                <a:cs typeface="Montserrat"/>
                <a:sym typeface="Montserrat"/>
              </a:defRPr>
            </a:lvl3pPr>
            <a:lvl4pPr indent="-228600" lvl="3" marL="1828800" marR="0" rtl="0" algn="l">
              <a:lnSpc>
                <a:spcPct val="90000"/>
              </a:lnSpc>
              <a:spcBef>
                <a:spcPts val="400"/>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4pPr>
            <a:lvl5pPr indent="-228600" lvl="4" marL="2286000" marR="0" rtl="0" algn="l">
              <a:lnSpc>
                <a:spcPct val="90000"/>
              </a:lnSpc>
              <a:spcBef>
                <a:spcPts val="400"/>
              </a:spcBef>
              <a:spcAft>
                <a:spcPts val="0"/>
              </a:spcAft>
              <a:buClr>
                <a:schemeClr val="dk1"/>
              </a:buClr>
              <a:buSzPts val="1200"/>
              <a:buFont typeface="Arial"/>
              <a:buNone/>
              <a:defRPr b="0" i="0" sz="1200" u="none" cap="none" strike="noStrike">
                <a:solidFill>
                  <a:schemeClr val="dk1"/>
                </a:solidFill>
                <a:latin typeface="Montserrat"/>
                <a:ea typeface="Montserrat"/>
                <a:cs typeface="Montserrat"/>
                <a:sym typeface="Montserrat"/>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Lato"/>
                <a:ea typeface="Lato"/>
                <a:cs typeface="Lato"/>
                <a:sym typeface="Lato"/>
              </a:defRPr>
            </a:lvl9pPr>
          </a:lstStyle>
          <a:p/>
        </p:txBody>
      </p:sp>
      <p:sp>
        <p:nvSpPr>
          <p:cNvPr id="59" name="Google Shape;59;p15"/>
          <p:cNvSpPr txBox="1"/>
          <p:nvPr/>
        </p:nvSpPr>
        <p:spPr>
          <a:xfrm>
            <a:off x="8284634" y="250607"/>
            <a:ext cx="294900" cy="1731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chemeClr val="lt1"/>
              </a:buClr>
              <a:buSzPts val="200"/>
              <a:buFont typeface="Montserrat"/>
              <a:buNone/>
            </a:pPr>
            <a:fld id="{00000000-1234-1234-1234-123412341234}" type="slidenum">
              <a:rPr b="0" i="0" lang="ru" sz="700" u="none" cap="none" strike="noStrike">
                <a:solidFill>
                  <a:schemeClr val="lt1"/>
                </a:solidFill>
                <a:latin typeface="Montserrat"/>
                <a:ea typeface="Montserrat"/>
                <a:cs typeface="Montserrat"/>
                <a:sym typeface="Montserrat"/>
              </a:rPr>
              <a:t>‹#›</a:t>
            </a:fld>
            <a:r>
              <a:rPr b="0" i="0" lang="ru" sz="700" u="none" cap="none" strike="noStrike">
                <a:solidFill>
                  <a:schemeClr val="lt1"/>
                </a:solidFill>
                <a:latin typeface="Montserrat"/>
                <a:ea typeface="Montserrat"/>
                <a:cs typeface="Montserrat"/>
                <a:sym typeface="Montserrat"/>
              </a:rPr>
              <a:t>  </a:t>
            </a:r>
            <a:endParaRPr sz="500"/>
          </a:p>
        </p:txBody>
      </p:sp>
      <p:sp>
        <p:nvSpPr>
          <p:cNvPr id="60" name="Google Shape;60;p15"/>
          <p:cNvSpPr txBox="1"/>
          <p:nvPr>
            <p:ph type="title"/>
          </p:nvPr>
        </p:nvSpPr>
        <p:spPr>
          <a:xfrm>
            <a:off x="628814" y="273844"/>
            <a:ext cx="6697800" cy="871800"/>
          </a:xfrm>
          <a:prstGeom prst="rect">
            <a:avLst/>
          </a:prstGeom>
          <a:noFill/>
          <a:ln>
            <a:noFill/>
          </a:ln>
        </p:spPr>
        <p:txBody>
          <a:bodyPr anchorCtr="0" anchor="ctr" bIns="34300" lIns="34300" spcFirstLastPara="1" rIns="34300" wrap="square" tIns="34300">
            <a:noAutofit/>
          </a:bodyPr>
          <a:lstStyle>
            <a:lvl1pPr lvl="0" marR="0" rtl="0" algn="l">
              <a:lnSpc>
                <a:spcPct val="90000"/>
              </a:lnSpc>
              <a:spcBef>
                <a:spcPts val="0"/>
              </a:spcBef>
              <a:spcAft>
                <a:spcPts val="0"/>
              </a:spcAft>
              <a:buClr>
                <a:schemeClr val="dk1"/>
              </a:buClr>
              <a:buSzPts val="2300"/>
              <a:buFont typeface="Montserrat"/>
              <a:buNone/>
              <a:defRPr b="0" i="0" sz="2300" u="none" cap="none" strike="noStrike">
                <a:solidFill>
                  <a:schemeClr val="dk1"/>
                </a:solidFill>
                <a:latin typeface="Montserrat"/>
                <a:ea typeface="Montserrat"/>
                <a:cs typeface="Montserrat"/>
                <a:sym typeface="Montserrat"/>
              </a:defRPr>
            </a:lvl1pPr>
            <a:lvl2pPr lvl="1" rtl="0">
              <a:spcBef>
                <a:spcPts val="0"/>
              </a:spcBef>
              <a:spcAft>
                <a:spcPts val="0"/>
              </a:spcAft>
              <a:buSzPts val="700"/>
              <a:buFont typeface="Arial"/>
              <a:buNone/>
              <a:defRPr sz="700"/>
            </a:lvl2pPr>
            <a:lvl3pPr lvl="2" rtl="0">
              <a:spcBef>
                <a:spcPts val="0"/>
              </a:spcBef>
              <a:spcAft>
                <a:spcPts val="0"/>
              </a:spcAft>
              <a:buSzPts val="700"/>
              <a:buFont typeface="Arial"/>
              <a:buNone/>
              <a:defRPr sz="700"/>
            </a:lvl3pPr>
            <a:lvl4pPr lvl="3" rtl="0">
              <a:spcBef>
                <a:spcPts val="0"/>
              </a:spcBef>
              <a:spcAft>
                <a:spcPts val="0"/>
              </a:spcAft>
              <a:buSzPts val="700"/>
              <a:buFont typeface="Arial"/>
              <a:buNone/>
              <a:defRPr sz="700"/>
            </a:lvl4pPr>
            <a:lvl5pPr lvl="4" rtl="0">
              <a:spcBef>
                <a:spcPts val="0"/>
              </a:spcBef>
              <a:spcAft>
                <a:spcPts val="0"/>
              </a:spcAft>
              <a:buSzPts val="700"/>
              <a:buFont typeface="Arial"/>
              <a:buNone/>
              <a:defRPr sz="700"/>
            </a:lvl5pPr>
            <a:lvl6pPr lvl="5" rtl="0">
              <a:spcBef>
                <a:spcPts val="0"/>
              </a:spcBef>
              <a:spcAft>
                <a:spcPts val="0"/>
              </a:spcAft>
              <a:buSzPts val="700"/>
              <a:buFont typeface="Arial"/>
              <a:buNone/>
              <a:defRPr sz="700"/>
            </a:lvl6pPr>
            <a:lvl7pPr lvl="6" rtl="0">
              <a:spcBef>
                <a:spcPts val="0"/>
              </a:spcBef>
              <a:spcAft>
                <a:spcPts val="0"/>
              </a:spcAft>
              <a:buSzPts val="700"/>
              <a:buFont typeface="Arial"/>
              <a:buNone/>
              <a:defRPr sz="700"/>
            </a:lvl7pPr>
            <a:lvl8pPr lvl="7" rtl="0">
              <a:spcBef>
                <a:spcPts val="0"/>
              </a:spcBef>
              <a:spcAft>
                <a:spcPts val="0"/>
              </a:spcAft>
              <a:buSzPts val="700"/>
              <a:buFont typeface="Arial"/>
              <a:buNone/>
              <a:defRPr sz="700"/>
            </a:lvl8pPr>
            <a:lvl9pPr lvl="8" rtl="0">
              <a:spcBef>
                <a:spcPts val="0"/>
              </a:spcBef>
              <a:spcAft>
                <a:spcPts val="0"/>
              </a:spcAft>
              <a:buSzPts val="700"/>
              <a:buFont typeface="Arial"/>
              <a:buNone/>
              <a:defRPr sz="700"/>
            </a:lvl9pPr>
          </a:lstStyle>
          <a:p/>
        </p:txBody>
      </p:sp>
    </p:spTree>
  </p:cSld>
  <p:clrMap accent1="accent1" accent2="accent2" accent3="accent3" accent4="accent4" accent5="accent5" accent6="accent6" bg1="lt1" bg2="dk2" tx1="dk1" tx2="lt2" folHlink="folHlink" hlink="hlink"/>
  <p:sldLayoutIdLst>
    <p:sldLayoutId id="214748366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2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12.png"/><Relationship Id="rId6"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18.png"/><Relationship Id="rId6"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1" Type="http://schemas.openxmlformats.org/officeDocument/2006/relationships/hyperlink" Target="https://scikit-learn.org/stable/modules/generated/sklearn.model_selection.train_test_split.html" TargetMode="External"/><Relationship Id="rId10" Type="http://schemas.openxmlformats.org/officeDocument/2006/relationships/hyperlink" Target="https://www.datacamp.com/tutorial/pandas-read-csv" TargetMode="External"/><Relationship Id="rId13" Type="http://schemas.openxmlformats.org/officeDocument/2006/relationships/hyperlink" Target="https://github.com/openai/whisper" TargetMode="External"/><Relationship Id="rId12" Type="http://schemas.openxmlformats.org/officeDocument/2006/relationships/hyperlink" Target="https://spacy.io/models/en" TargetMode="External"/><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https://www.kaggle.com/datasets/abdallahwagih/emotion-dataset" TargetMode="External"/><Relationship Id="rId4" Type="http://schemas.openxmlformats.org/officeDocument/2006/relationships/hyperlink" Target="https://www.geeksforgeeks.org/understanding-tf-idf-term-frequency-inverse-document-frequency/" TargetMode="External"/><Relationship Id="rId9" Type="http://schemas.openxmlformats.org/officeDocument/2006/relationships/hyperlink" Target="https://www.w3schools.com/python/pandas/pandas_csv.asp" TargetMode="External"/><Relationship Id="rId5" Type="http://schemas.openxmlformats.org/officeDocument/2006/relationships/hyperlink" Target="https://www.geeksforgeeks.org/random-forest-classifier-using-scikit-learn/" TargetMode="External"/><Relationship Id="rId6" Type="http://schemas.openxmlformats.org/officeDocument/2006/relationships/hyperlink" Target="https://www.geeksforgeeks.org/random-forest-classifier-using-scikit-learn/" TargetMode="External"/><Relationship Id="rId7" Type="http://schemas.openxmlformats.org/officeDocument/2006/relationships/hyperlink" Target="https://python-sounddevice.readthedocs.io/en/0.4.6/" TargetMode="External"/><Relationship Id="rId8" Type="http://schemas.openxmlformats.org/officeDocument/2006/relationships/hyperlink" Target="https://www.youtube.com/watch?v=Pk29TV4VLEg&amp;t=147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2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hyperlink" Target="https://www.kaggle.com/datasets/praveengovi/emotions-dataset-for-nlp"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1.png"/><Relationship Id="rId5"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D36F"/>
        </a:solidFill>
      </p:bgPr>
    </p:bg>
    <p:spTree>
      <p:nvGrpSpPr>
        <p:cNvPr id="66" name="Shape 66"/>
        <p:cNvGrpSpPr/>
        <p:nvPr/>
      </p:nvGrpSpPr>
      <p:grpSpPr>
        <a:xfrm>
          <a:off x="0" y="0"/>
          <a:ext cx="0" cy="0"/>
          <a:chOff x="0" y="0"/>
          <a:chExt cx="0" cy="0"/>
        </a:xfrm>
      </p:grpSpPr>
      <p:pic>
        <p:nvPicPr>
          <p:cNvPr id="67" name="Google Shape;67;p17"/>
          <p:cNvPicPr preferRelativeResize="0"/>
          <p:nvPr/>
        </p:nvPicPr>
        <p:blipFill rotWithShape="1">
          <a:blip r:embed="rId3">
            <a:alphaModFix/>
          </a:blip>
          <a:srcRect b="0" l="0" r="0" t="0"/>
          <a:stretch/>
        </p:blipFill>
        <p:spPr>
          <a:xfrm>
            <a:off x="-12" y="0"/>
            <a:ext cx="9144014" cy="5143503"/>
          </a:xfrm>
          <a:prstGeom prst="rect">
            <a:avLst/>
          </a:prstGeom>
          <a:noFill/>
          <a:ln>
            <a:noFill/>
          </a:ln>
        </p:spPr>
      </p:pic>
      <p:sp>
        <p:nvSpPr>
          <p:cNvPr id="68" name="Google Shape;68;p17"/>
          <p:cNvSpPr txBox="1"/>
          <p:nvPr/>
        </p:nvSpPr>
        <p:spPr>
          <a:xfrm>
            <a:off x="3889175" y="1911000"/>
            <a:ext cx="3344700" cy="1192800"/>
          </a:xfrm>
          <a:prstGeom prst="rect">
            <a:avLst/>
          </a:prstGeom>
          <a:noFill/>
          <a:ln>
            <a:noFill/>
          </a:ln>
        </p:spPr>
        <p:txBody>
          <a:bodyPr anchorCtr="0" anchor="t" bIns="34300" lIns="34300" spcFirstLastPara="1" rIns="34300" wrap="square" tIns="34300">
            <a:spAutoFit/>
          </a:bodyPr>
          <a:lstStyle/>
          <a:p>
            <a:pPr indent="0" lvl="0" marL="0" rtl="0" algn="just">
              <a:spcBef>
                <a:spcPts val="0"/>
              </a:spcBef>
              <a:spcAft>
                <a:spcPts val="0"/>
              </a:spcAft>
              <a:buNone/>
            </a:pPr>
            <a:r>
              <a:rPr lang="ru" sz="3600">
                <a:solidFill>
                  <a:schemeClr val="lt1"/>
                </a:solidFill>
                <a:latin typeface="Montserrat SemiBold"/>
                <a:ea typeface="Montserrat SemiBold"/>
                <a:cs typeface="Montserrat SemiBold"/>
                <a:sym typeface="Montserrat SemiBold"/>
              </a:rPr>
              <a:t>EMOTIONS IN</a:t>
            </a:r>
            <a:endParaRPr sz="3600">
              <a:solidFill>
                <a:schemeClr val="lt1"/>
              </a:solidFill>
              <a:latin typeface="Montserrat SemiBold"/>
              <a:ea typeface="Montserrat SemiBold"/>
              <a:cs typeface="Montserrat SemiBold"/>
              <a:sym typeface="Montserrat SemiBold"/>
            </a:endParaRPr>
          </a:p>
          <a:p>
            <a:pPr indent="0" lvl="0" marL="0" rtl="0" algn="just">
              <a:spcBef>
                <a:spcPts val="0"/>
              </a:spcBef>
              <a:spcAft>
                <a:spcPts val="0"/>
              </a:spcAft>
              <a:buNone/>
            </a:pPr>
            <a:r>
              <a:rPr lang="ru" sz="3700">
                <a:solidFill>
                  <a:schemeClr val="lt1"/>
                </a:solidFill>
                <a:latin typeface="Montserrat SemiBold"/>
                <a:ea typeface="Montserrat SemiBold"/>
                <a:cs typeface="Montserrat SemiBold"/>
                <a:sym typeface="Montserrat SemiBold"/>
              </a:rPr>
              <a:t>THE  SPEECH</a:t>
            </a:r>
            <a:endParaRPr sz="3700">
              <a:solidFill>
                <a:schemeClr val="lt1"/>
              </a:solidFill>
              <a:latin typeface="Montserrat SemiBold"/>
              <a:ea typeface="Montserrat SemiBold"/>
              <a:cs typeface="Montserrat SemiBold"/>
              <a:sym typeface="Montserrat SemiBold"/>
            </a:endParaRPr>
          </a:p>
        </p:txBody>
      </p:sp>
      <p:sp>
        <p:nvSpPr>
          <p:cNvPr id="69" name="Google Shape;69;p17"/>
          <p:cNvSpPr txBox="1"/>
          <p:nvPr/>
        </p:nvSpPr>
        <p:spPr>
          <a:xfrm>
            <a:off x="1743754" y="3558054"/>
            <a:ext cx="5656500" cy="299400"/>
          </a:xfrm>
          <a:prstGeom prst="rect">
            <a:avLst/>
          </a:prstGeom>
          <a:noFill/>
          <a:ln>
            <a:noFill/>
          </a:ln>
        </p:spPr>
        <p:txBody>
          <a:bodyPr anchorCtr="0" anchor="t" bIns="34300" lIns="34300" spcFirstLastPara="1" rIns="34300" wrap="square" tIns="34300">
            <a:noAutofit/>
          </a:bodyPr>
          <a:lstStyle/>
          <a:p>
            <a:pPr indent="0" lvl="0" marL="0" rtl="0" algn="ctr">
              <a:spcBef>
                <a:spcPts val="0"/>
              </a:spcBef>
              <a:spcAft>
                <a:spcPts val="0"/>
              </a:spcAft>
              <a:buNone/>
            </a:pPr>
            <a:r>
              <a:rPr lang="ru" sz="1100">
                <a:solidFill>
                  <a:srgbClr val="FFFFFF"/>
                </a:solidFill>
                <a:latin typeface="Montserrat SemiBold"/>
                <a:ea typeface="Montserrat SemiBold"/>
                <a:cs typeface="Montserrat SemiBold"/>
                <a:sym typeface="Montserrat SemiBold"/>
              </a:rPr>
              <a:t>Vladislav Serkizyuk &amp; Oleksandr Galushko</a:t>
            </a:r>
            <a:endParaRPr sz="1100">
              <a:solidFill>
                <a:srgbClr val="FFFFFF"/>
              </a:solidFill>
              <a:latin typeface="Montserrat SemiBold"/>
              <a:ea typeface="Montserrat SemiBold"/>
              <a:cs typeface="Montserrat SemiBold"/>
              <a:sym typeface="Montserrat SemiBold"/>
            </a:endParaRPr>
          </a:p>
        </p:txBody>
      </p:sp>
      <p:sp>
        <p:nvSpPr>
          <p:cNvPr id="70" name="Google Shape;70;p17"/>
          <p:cNvSpPr txBox="1"/>
          <p:nvPr/>
        </p:nvSpPr>
        <p:spPr>
          <a:xfrm>
            <a:off x="1951238" y="1911000"/>
            <a:ext cx="1867500" cy="1177500"/>
          </a:xfrm>
          <a:prstGeom prst="rect">
            <a:avLst/>
          </a:prstGeom>
          <a:noFill/>
          <a:ln>
            <a:noFill/>
          </a:ln>
        </p:spPr>
        <p:txBody>
          <a:bodyPr anchorCtr="0" anchor="t" bIns="34300" lIns="34300" spcFirstLastPara="1" rIns="34300" wrap="square" tIns="34300">
            <a:spAutoFit/>
          </a:bodyPr>
          <a:lstStyle/>
          <a:p>
            <a:pPr indent="0" lvl="0" marL="0" rtl="0" algn="l">
              <a:spcBef>
                <a:spcPts val="0"/>
              </a:spcBef>
              <a:spcAft>
                <a:spcPts val="0"/>
              </a:spcAft>
              <a:buNone/>
            </a:pPr>
            <a:r>
              <a:rPr lang="ru" sz="3600">
                <a:solidFill>
                  <a:srgbClr val="FFFFFF"/>
                </a:solidFill>
                <a:latin typeface="Montserrat SemiBold"/>
                <a:ea typeface="Montserrat SemiBold"/>
                <a:cs typeface="Montserrat SemiBold"/>
                <a:sym typeface="Montserrat SemiBold"/>
              </a:rPr>
              <a:t>SPEAK </a:t>
            </a:r>
            <a:endParaRPr sz="3600">
              <a:solidFill>
                <a:srgbClr val="FFFFFF"/>
              </a:solidFill>
              <a:latin typeface="Montserrat SemiBold"/>
              <a:ea typeface="Montserrat SemiBold"/>
              <a:cs typeface="Montserrat SemiBold"/>
              <a:sym typeface="Montserrat SemiBold"/>
            </a:endParaRPr>
          </a:p>
          <a:p>
            <a:pPr indent="0" lvl="0" marL="0" rtl="0" algn="ctr">
              <a:spcBef>
                <a:spcPts val="0"/>
              </a:spcBef>
              <a:spcAft>
                <a:spcPts val="0"/>
              </a:spcAft>
              <a:buNone/>
            </a:pPr>
            <a:r>
              <a:rPr lang="ru" sz="3600">
                <a:solidFill>
                  <a:srgbClr val="FFFFFF"/>
                </a:solidFill>
                <a:latin typeface="Montserrat SemiBold"/>
                <a:ea typeface="Montserrat SemiBold"/>
                <a:cs typeface="Montserrat SemiBold"/>
                <a:sym typeface="Montserrat SemiBold"/>
              </a:rPr>
              <a:t>   UP </a:t>
            </a:r>
            <a:endParaRPr sz="3600">
              <a:solidFill>
                <a:srgbClr val="FFFFFF"/>
              </a:solidFill>
              <a:latin typeface="Montserrat SemiBold"/>
              <a:ea typeface="Montserrat SemiBold"/>
              <a:cs typeface="Montserrat SemiBold"/>
              <a:sym typeface="Montserrat SemiBold"/>
            </a:endParaRPr>
          </a:p>
        </p:txBody>
      </p:sp>
      <p:cxnSp>
        <p:nvCxnSpPr>
          <p:cNvPr id="71" name="Google Shape;71;p17"/>
          <p:cNvCxnSpPr/>
          <p:nvPr/>
        </p:nvCxnSpPr>
        <p:spPr>
          <a:xfrm flipH="1" rot="10800000">
            <a:off x="3565163" y="2002350"/>
            <a:ext cx="253500" cy="994800"/>
          </a:xfrm>
          <a:prstGeom prst="straightConnector1">
            <a:avLst/>
          </a:prstGeom>
          <a:noFill/>
          <a:ln cap="flat" cmpd="sng" w="38100">
            <a:solidFill>
              <a:schemeClr val="lt1"/>
            </a:solidFill>
            <a:prstDash val="solid"/>
            <a:round/>
            <a:headEnd len="med" w="med" type="none"/>
            <a:tailEnd len="med" w="med" type="diamond"/>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nvSpPr>
        <p:spPr>
          <a:xfrm>
            <a:off x="2381364" y="521252"/>
            <a:ext cx="4357500" cy="4155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dk2"/>
              </a:buClr>
              <a:buSzPts val="600"/>
              <a:buFont typeface="Montserrat"/>
              <a:buNone/>
            </a:pPr>
            <a:r>
              <a:rPr lang="ru" sz="2500">
                <a:solidFill>
                  <a:schemeClr val="dk2"/>
                </a:solidFill>
                <a:latin typeface="Montserrat"/>
                <a:ea typeface="Montserrat"/>
                <a:cs typeface="Montserrat"/>
                <a:sym typeface="Montserrat"/>
              </a:rPr>
              <a:t>COLLECTING THE DATA</a:t>
            </a:r>
            <a:endParaRPr sz="500"/>
          </a:p>
        </p:txBody>
      </p:sp>
      <p:pic>
        <p:nvPicPr>
          <p:cNvPr id="171" name="Google Shape;171;p26"/>
          <p:cNvPicPr preferRelativeResize="0"/>
          <p:nvPr/>
        </p:nvPicPr>
        <p:blipFill>
          <a:blip r:embed="rId3">
            <a:alphaModFix/>
          </a:blip>
          <a:stretch>
            <a:fillRect/>
          </a:stretch>
        </p:blipFill>
        <p:spPr>
          <a:xfrm>
            <a:off x="367400" y="1306773"/>
            <a:ext cx="7225051" cy="769100"/>
          </a:xfrm>
          <a:prstGeom prst="rect">
            <a:avLst/>
          </a:prstGeom>
          <a:noFill/>
          <a:ln>
            <a:noFill/>
          </a:ln>
        </p:spPr>
      </p:pic>
      <p:pic>
        <p:nvPicPr>
          <p:cNvPr id="172" name="Google Shape;172;p26"/>
          <p:cNvPicPr preferRelativeResize="0"/>
          <p:nvPr/>
        </p:nvPicPr>
        <p:blipFill>
          <a:blip r:embed="rId4">
            <a:alphaModFix/>
          </a:blip>
          <a:stretch>
            <a:fillRect/>
          </a:stretch>
        </p:blipFill>
        <p:spPr>
          <a:xfrm>
            <a:off x="5343275" y="2911863"/>
            <a:ext cx="3144425" cy="535325"/>
          </a:xfrm>
          <a:prstGeom prst="rect">
            <a:avLst/>
          </a:prstGeom>
          <a:noFill/>
          <a:ln>
            <a:noFill/>
          </a:ln>
        </p:spPr>
      </p:pic>
      <p:sp>
        <p:nvSpPr>
          <p:cNvPr id="173" name="Google Shape;173;p26"/>
          <p:cNvSpPr txBox="1"/>
          <p:nvPr/>
        </p:nvSpPr>
        <p:spPr>
          <a:xfrm>
            <a:off x="367401" y="2199413"/>
            <a:ext cx="5002800" cy="588900"/>
          </a:xfrm>
          <a:prstGeom prst="rect">
            <a:avLst/>
          </a:prstGeom>
          <a:noFill/>
          <a:ln>
            <a:noFill/>
          </a:ln>
        </p:spPr>
        <p:txBody>
          <a:bodyPr anchorCtr="0" anchor="b" bIns="17150" lIns="34300" spcFirstLastPara="1" rIns="34300" wrap="square" tIns="17150">
            <a:spAutoFit/>
          </a:bodyPr>
          <a:lstStyle/>
          <a:p>
            <a:pPr indent="0" lvl="0" marL="0" marR="0" rtl="0" algn="l">
              <a:lnSpc>
                <a:spcPct val="100000"/>
              </a:lnSpc>
              <a:spcBef>
                <a:spcPts val="0"/>
              </a:spcBef>
              <a:spcAft>
                <a:spcPts val="0"/>
              </a:spcAft>
              <a:buClr>
                <a:schemeClr val="dk1"/>
              </a:buClr>
              <a:buSzPts val="200"/>
              <a:buFont typeface="Montserrat"/>
              <a:buNone/>
            </a:pPr>
            <a:r>
              <a:rPr lang="ru" sz="900">
                <a:solidFill>
                  <a:schemeClr val="dk1"/>
                </a:solidFill>
                <a:latin typeface="Montserrat"/>
                <a:ea typeface="Montserrat"/>
                <a:cs typeface="Montserrat"/>
                <a:sym typeface="Montserrat"/>
              </a:rPr>
              <a:t>The train_test_split function is used to split the dataset into training and testing sets. The training data (X_train and y_train) are used to train the machine learning model, while the testing data (X_test and y_test) are used to evaluate the model's performance.</a:t>
            </a:r>
            <a:endParaRPr sz="500"/>
          </a:p>
        </p:txBody>
      </p:sp>
      <p:grpSp>
        <p:nvGrpSpPr>
          <p:cNvPr id="174" name="Google Shape;174;p26"/>
          <p:cNvGrpSpPr/>
          <p:nvPr/>
        </p:nvGrpSpPr>
        <p:grpSpPr>
          <a:xfrm>
            <a:off x="3659375" y="3295953"/>
            <a:ext cx="1613976" cy="779872"/>
            <a:chOff x="3659352" y="3182280"/>
            <a:chExt cx="1613976" cy="442205"/>
          </a:xfrm>
        </p:grpSpPr>
        <p:cxnSp>
          <p:nvCxnSpPr>
            <p:cNvPr id="175" name="Google Shape;175;p26"/>
            <p:cNvCxnSpPr/>
            <p:nvPr/>
          </p:nvCxnSpPr>
          <p:spPr>
            <a:xfrm flipH="1" rot="10800000">
              <a:off x="3659352" y="3182284"/>
              <a:ext cx="1559400" cy="442200"/>
            </a:xfrm>
            <a:prstGeom prst="curvedConnector3">
              <a:avLst>
                <a:gd fmla="val -10796" name="adj1"/>
              </a:avLst>
            </a:prstGeom>
            <a:noFill/>
            <a:ln cap="flat" cmpd="sng" w="9525">
              <a:solidFill>
                <a:schemeClr val="dk2"/>
              </a:solidFill>
              <a:prstDash val="solid"/>
              <a:round/>
              <a:headEnd len="med" w="med" type="none"/>
              <a:tailEnd len="med" w="med" type="none"/>
            </a:ln>
          </p:spPr>
        </p:cxnSp>
        <p:cxnSp>
          <p:nvCxnSpPr>
            <p:cNvPr id="176" name="Google Shape;176;p26"/>
            <p:cNvCxnSpPr/>
            <p:nvPr/>
          </p:nvCxnSpPr>
          <p:spPr>
            <a:xfrm>
              <a:off x="5134128" y="3182280"/>
              <a:ext cx="139200" cy="0"/>
            </a:xfrm>
            <a:prstGeom prst="straightConnector1">
              <a:avLst/>
            </a:prstGeom>
            <a:noFill/>
            <a:ln cap="flat" cmpd="sng" w="9525">
              <a:solidFill>
                <a:schemeClr val="dk2"/>
              </a:solidFill>
              <a:prstDash val="solid"/>
              <a:round/>
              <a:headEnd len="med" w="med" type="none"/>
              <a:tailEnd len="med" w="med" type="triangle"/>
            </a:ln>
          </p:spPr>
        </p:cxnSp>
      </p:grpSp>
      <p:sp>
        <p:nvSpPr>
          <p:cNvPr id="177" name="Google Shape;177;p26"/>
          <p:cNvSpPr txBox="1"/>
          <p:nvPr/>
        </p:nvSpPr>
        <p:spPr>
          <a:xfrm>
            <a:off x="3536676" y="3570738"/>
            <a:ext cx="5002800" cy="865800"/>
          </a:xfrm>
          <a:prstGeom prst="rect">
            <a:avLst/>
          </a:prstGeom>
          <a:noFill/>
          <a:ln>
            <a:noFill/>
          </a:ln>
        </p:spPr>
        <p:txBody>
          <a:bodyPr anchorCtr="0" anchor="b" bIns="17150" lIns="34300" spcFirstLastPara="1" rIns="34300" wrap="square" tIns="17150">
            <a:spAutoFit/>
          </a:bodyPr>
          <a:lstStyle/>
          <a:p>
            <a:pPr indent="0" lvl="0" marL="0" marR="0" rtl="0" algn="r">
              <a:lnSpc>
                <a:spcPct val="100000"/>
              </a:lnSpc>
              <a:spcBef>
                <a:spcPts val="0"/>
              </a:spcBef>
              <a:spcAft>
                <a:spcPts val="0"/>
              </a:spcAft>
              <a:buClr>
                <a:schemeClr val="dk1"/>
              </a:buClr>
              <a:buSzPts val="200"/>
              <a:buFont typeface="Montserrat"/>
              <a:buNone/>
            </a:pPr>
            <a:r>
              <a:rPr lang="ru" sz="900">
                <a:solidFill>
                  <a:schemeClr val="dk1"/>
                </a:solidFill>
                <a:latin typeface="Montserrat"/>
                <a:ea typeface="Montserrat"/>
                <a:cs typeface="Montserrat"/>
                <a:sym typeface="Montserrat"/>
              </a:rPr>
              <a:t>This line imports the spaCy library into your Python script or Jupyter Notebook. </a:t>
            </a:r>
            <a:endParaRPr sz="900">
              <a:solidFill>
                <a:schemeClr val="dk1"/>
              </a:solidFill>
              <a:latin typeface="Montserrat"/>
              <a:ea typeface="Montserrat"/>
              <a:cs typeface="Montserrat"/>
              <a:sym typeface="Montserrat"/>
            </a:endParaRPr>
          </a:p>
          <a:p>
            <a:pPr indent="0" lvl="0" marL="0" marR="0" rtl="0" algn="r">
              <a:lnSpc>
                <a:spcPct val="100000"/>
              </a:lnSpc>
              <a:spcBef>
                <a:spcPts val="0"/>
              </a:spcBef>
              <a:spcAft>
                <a:spcPts val="0"/>
              </a:spcAft>
              <a:buClr>
                <a:schemeClr val="dk1"/>
              </a:buClr>
              <a:buSzPts val="200"/>
              <a:buFont typeface="Montserrat"/>
              <a:buNone/>
            </a:pPr>
            <a:r>
              <a:rPr lang="ru" sz="900">
                <a:solidFill>
                  <a:schemeClr val="dk1"/>
                </a:solidFill>
                <a:latin typeface="Montserrat"/>
                <a:ea typeface="Montserrat"/>
                <a:cs typeface="Montserrat"/>
                <a:sym typeface="Montserrat"/>
              </a:rPr>
              <a:t>spaCy is a natural language processing (NLP) library that provides pre-trained models and tools for processing and understanding human language. </a:t>
            </a:r>
            <a:endParaRPr sz="900">
              <a:solidFill>
                <a:schemeClr val="dk1"/>
              </a:solidFill>
              <a:latin typeface="Montserrat"/>
              <a:ea typeface="Montserrat"/>
              <a:cs typeface="Montserrat"/>
              <a:sym typeface="Montserrat"/>
            </a:endParaRPr>
          </a:p>
          <a:p>
            <a:pPr indent="0" lvl="0" marL="0" marR="0" rtl="0" algn="r">
              <a:lnSpc>
                <a:spcPct val="100000"/>
              </a:lnSpc>
              <a:spcBef>
                <a:spcPts val="0"/>
              </a:spcBef>
              <a:spcAft>
                <a:spcPts val="0"/>
              </a:spcAft>
              <a:buClr>
                <a:schemeClr val="dk1"/>
              </a:buClr>
              <a:buSzPts val="200"/>
              <a:buFont typeface="Montserrat"/>
              <a:buNone/>
            </a:pPr>
            <a:r>
              <a:rPr lang="ru" sz="900">
                <a:solidFill>
                  <a:schemeClr val="dk2"/>
                </a:solidFill>
                <a:latin typeface="Montserrat"/>
                <a:ea typeface="Montserrat"/>
                <a:cs typeface="Montserrat"/>
                <a:sym typeface="Montserrat"/>
              </a:rPr>
              <a:t>This line</a:t>
            </a:r>
            <a:r>
              <a:rPr lang="ru" sz="900">
                <a:solidFill>
                  <a:schemeClr val="dk1"/>
                </a:solidFill>
                <a:latin typeface="Montserrat"/>
                <a:ea typeface="Montserrat"/>
                <a:cs typeface="Montserrat"/>
                <a:sym typeface="Montserrat"/>
              </a:rPr>
              <a:t> initializes a spaCy language processing pipeline using the English language model named "en_core_web_sm." The "sm" in the model name stands for "small," indicating that it's a smaller and faster model suitable for basic NLP tasks.</a:t>
            </a:r>
            <a:endParaRPr sz="500"/>
          </a:p>
        </p:txBody>
      </p:sp>
      <p:pic>
        <p:nvPicPr>
          <p:cNvPr id="178" name="Google Shape;178;p26"/>
          <p:cNvPicPr preferRelativeResize="0"/>
          <p:nvPr/>
        </p:nvPicPr>
        <p:blipFill rotWithShape="1">
          <a:blip r:embed="rId5">
            <a:alphaModFix/>
          </a:blip>
          <a:srcRect b="0" l="2373" r="11929" t="0"/>
          <a:stretch/>
        </p:blipFill>
        <p:spPr>
          <a:xfrm>
            <a:off x="367400" y="1306775"/>
            <a:ext cx="7225052" cy="580419"/>
          </a:xfrm>
          <a:prstGeom prst="rect">
            <a:avLst/>
          </a:prstGeom>
          <a:noFill/>
          <a:ln>
            <a:noFill/>
          </a:ln>
        </p:spPr>
      </p:pic>
      <p:pic>
        <p:nvPicPr>
          <p:cNvPr id="179" name="Google Shape;179;p26"/>
          <p:cNvPicPr preferRelativeResize="0"/>
          <p:nvPr/>
        </p:nvPicPr>
        <p:blipFill>
          <a:blip r:embed="rId6">
            <a:alphaModFix/>
          </a:blip>
          <a:stretch>
            <a:fillRect/>
          </a:stretch>
        </p:blipFill>
        <p:spPr>
          <a:xfrm>
            <a:off x="5343275" y="2911875"/>
            <a:ext cx="3203575" cy="535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descr="New Macbook Silver.png" id="184" name="Google Shape;184;p27"/>
          <p:cNvPicPr preferRelativeResize="0"/>
          <p:nvPr/>
        </p:nvPicPr>
        <p:blipFill rotWithShape="1">
          <a:blip r:embed="rId3">
            <a:alphaModFix/>
          </a:blip>
          <a:srcRect b="0" l="0" r="0" t="0"/>
          <a:stretch/>
        </p:blipFill>
        <p:spPr>
          <a:xfrm>
            <a:off x="153775" y="1320687"/>
            <a:ext cx="4287398" cy="2502124"/>
          </a:xfrm>
          <a:prstGeom prst="rect">
            <a:avLst/>
          </a:prstGeom>
          <a:noFill/>
          <a:ln>
            <a:noFill/>
          </a:ln>
        </p:spPr>
      </p:pic>
      <p:sp>
        <p:nvSpPr>
          <p:cNvPr id="185" name="Google Shape;185;p27"/>
          <p:cNvSpPr txBox="1"/>
          <p:nvPr/>
        </p:nvSpPr>
        <p:spPr>
          <a:xfrm>
            <a:off x="4903098" y="770013"/>
            <a:ext cx="2489100" cy="2193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Tokenization with spaCy</a:t>
            </a:r>
            <a:endParaRPr sz="500"/>
          </a:p>
        </p:txBody>
      </p:sp>
      <p:sp>
        <p:nvSpPr>
          <p:cNvPr id="186" name="Google Shape;186;p27"/>
          <p:cNvSpPr/>
          <p:nvPr/>
        </p:nvSpPr>
        <p:spPr>
          <a:xfrm>
            <a:off x="4593190" y="774910"/>
            <a:ext cx="209700" cy="209400"/>
          </a:xfrm>
          <a:custGeom>
            <a:rect b="b" l="l" r="r" t="t"/>
            <a:pathLst>
              <a:path extrusionOk="0" h="120000" w="12000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anchorCtr="0" anchor="ctr" bIns="14275" lIns="14275" spcFirstLastPara="1" rIns="14275" wrap="square" tIns="142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Lato"/>
              <a:ea typeface="Lato"/>
              <a:cs typeface="Lato"/>
              <a:sym typeface="Lato"/>
            </a:endParaRPr>
          </a:p>
        </p:txBody>
      </p:sp>
      <p:sp>
        <p:nvSpPr>
          <p:cNvPr id="187" name="Google Shape;187;p27"/>
          <p:cNvSpPr txBox="1"/>
          <p:nvPr/>
        </p:nvSpPr>
        <p:spPr>
          <a:xfrm>
            <a:off x="4903107" y="965480"/>
            <a:ext cx="3634500" cy="527100"/>
          </a:xfrm>
          <a:prstGeom prst="rect">
            <a:avLst/>
          </a:prstGeom>
          <a:noFill/>
          <a:ln>
            <a:noFill/>
          </a:ln>
        </p:spPr>
        <p:txBody>
          <a:bodyPr anchorCtr="0" anchor="t" bIns="17150" lIns="34300" spcFirstLastPara="1" rIns="34300" wrap="square" tIns="17150">
            <a:spAutoFit/>
          </a:bodyPr>
          <a:lstStyle/>
          <a:p>
            <a:pPr indent="0" lvl="0" marL="0" marR="0" rtl="0" algn="l">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doc = nlp(text): The input text is processed using spaCy's language model (nlp). This step tokenizes the text, meaning it breaks it down into individual words or tokens and performs other linguistic analyses</a:t>
            </a:r>
            <a:endParaRPr sz="500"/>
          </a:p>
        </p:txBody>
      </p:sp>
      <p:sp>
        <p:nvSpPr>
          <p:cNvPr id="188" name="Google Shape;188;p27"/>
          <p:cNvSpPr txBox="1"/>
          <p:nvPr/>
        </p:nvSpPr>
        <p:spPr>
          <a:xfrm>
            <a:off x="4903095" y="1570863"/>
            <a:ext cx="3392700" cy="2193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Filtering Stop Words and Punctuation</a:t>
            </a:r>
            <a:endParaRPr sz="500"/>
          </a:p>
        </p:txBody>
      </p:sp>
      <p:sp>
        <p:nvSpPr>
          <p:cNvPr id="189" name="Google Shape;189;p27"/>
          <p:cNvSpPr/>
          <p:nvPr/>
        </p:nvSpPr>
        <p:spPr>
          <a:xfrm>
            <a:off x="4593190" y="1575765"/>
            <a:ext cx="209700" cy="209400"/>
          </a:xfrm>
          <a:custGeom>
            <a:rect b="b" l="l" r="r" t="t"/>
            <a:pathLst>
              <a:path extrusionOk="0" h="120000" w="12000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anchorCtr="0" anchor="ctr" bIns="14275" lIns="14275" spcFirstLastPara="1" rIns="14275" wrap="square" tIns="142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Lato"/>
              <a:ea typeface="Lato"/>
              <a:cs typeface="Lato"/>
              <a:sym typeface="Lato"/>
            </a:endParaRPr>
          </a:p>
        </p:txBody>
      </p:sp>
      <p:sp>
        <p:nvSpPr>
          <p:cNvPr id="190" name="Google Shape;190;p27"/>
          <p:cNvSpPr txBox="1"/>
          <p:nvPr/>
        </p:nvSpPr>
        <p:spPr>
          <a:xfrm>
            <a:off x="4903107" y="1766334"/>
            <a:ext cx="3634500" cy="711900"/>
          </a:xfrm>
          <a:prstGeom prst="rect">
            <a:avLst/>
          </a:prstGeom>
          <a:noFill/>
          <a:ln>
            <a:noFill/>
          </a:ln>
        </p:spPr>
        <p:txBody>
          <a:bodyPr anchorCtr="0" anchor="t" bIns="17150" lIns="34300" spcFirstLastPara="1" rIns="34300" wrap="square" tIns="17150">
            <a:spAutoFit/>
          </a:bodyPr>
          <a:lstStyle/>
          <a:p>
            <a:pPr indent="0" lvl="0" marL="0" marR="0" rtl="0" algn="l">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The function then iterates through each token in the processed document (doc). if token.is_stop or token.is_punct:: Checks if the token is a stop word or punctuation. If it is, the token is skipped (not included in the filtered output).</a:t>
            </a:r>
            <a:endParaRPr sz="500"/>
          </a:p>
        </p:txBody>
      </p:sp>
      <p:sp>
        <p:nvSpPr>
          <p:cNvPr id="191" name="Google Shape;191;p27"/>
          <p:cNvSpPr txBox="1"/>
          <p:nvPr/>
        </p:nvSpPr>
        <p:spPr>
          <a:xfrm>
            <a:off x="4903107" y="2567192"/>
            <a:ext cx="1896000" cy="2193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Lemmatization</a:t>
            </a:r>
            <a:endParaRPr sz="500"/>
          </a:p>
        </p:txBody>
      </p:sp>
      <p:sp>
        <p:nvSpPr>
          <p:cNvPr id="192" name="Google Shape;192;p27"/>
          <p:cNvSpPr/>
          <p:nvPr/>
        </p:nvSpPr>
        <p:spPr>
          <a:xfrm>
            <a:off x="4593190" y="2572089"/>
            <a:ext cx="209700" cy="209400"/>
          </a:xfrm>
          <a:custGeom>
            <a:rect b="b" l="l" r="r" t="t"/>
            <a:pathLst>
              <a:path extrusionOk="0" h="120000" w="12000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anchorCtr="0" anchor="ctr" bIns="14275" lIns="14275" spcFirstLastPara="1" rIns="14275" wrap="square" tIns="142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Lato"/>
              <a:ea typeface="Lato"/>
              <a:cs typeface="Lato"/>
              <a:sym typeface="Lato"/>
            </a:endParaRPr>
          </a:p>
        </p:txBody>
      </p:sp>
      <p:sp>
        <p:nvSpPr>
          <p:cNvPr id="193" name="Google Shape;193;p27"/>
          <p:cNvSpPr txBox="1"/>
          <p:nvPr/>
        </p:nvSpPr>
        <p:spPr>
          <a:xfrm>
            <a:off x="4903107" y="2770801"/>
            <a:ext cx="3634500" cy="527100"/>
          </a:xfrm>
          <a:prstGeom prst="rect">
            <a:avLst/>
          </a:prstGeom>
          <a:noFill/>
          <a:ln>
            <a:noFill/>
          </a:ln>
        </p:spPr>
        <p:txBody>
          <a:bodyPr anchorCtr="0" anchor="t" bIns="17150" lIns="34300" spcFirstLastPara="1" rIns="34300" wrap="square" tIns="17150">
            <a:spAutoFit/>
          </a:bodyPr>
          <a:lstStyle/>
          <a:p>
            <a:pPr indent="0" lvl="0" marL="0" marR="0" rtl="0" algn="l">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filtered_tokens.append(token.lemma_): If the token is not a stop word or punctuation, its lemma (base form) is appended to the list of filtered_tokens.</a:t>
            </a:r>
            <a:endParaRPr sz="500"/>
          </a:p>
        </p:txBody>
      </p:sp>
      <p:sp>
        <p:nvSpPr>
          <p:cNvPr id="194" name="Google Shape;194;p27"/>
          <p:cNvSpPr txBox="1"/>
          <p:nvPr/>
        </p:nvSpPr>
        <p:spPr>
          <a:xfrm>
            <a:off x="4903107" y="3373142"/>
            <a:ext cx="1896000" cy="2193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Joining Tokens</a:t>
            </a:r>
            <a:endParaRPr sz="500"/>
          </a:p>
        </p:txBody>
      </p:sp>
      <p:sp>
        <p:nvSpPr>
          <p:cNvPr id="195" name="Google Shape;195;p27"/>
          <p:cNvSpPr/>
          <p:nvPr/>
        </p:nvSpPr>
        <p:spPr>
          <a:xfrm>
            <a:off x="4593190" y="3378039"/>
            <a:ext cx="209700" cy="209400"/>
          </a:xfrm>
          <a:custGeom>
            <a:rect b="b" l="l" r="r" t="t"/>
            <a:pathLst>
              <a:path extrusionOk="0" h="120000" w="12000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anchorCtr="0" anchor="ctr" bIns="14275" lIns="14275" spcFirstLastPara="1" rIns="14275" wrap="square" tIns="142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Lato"/>
              <a:ea typeface="Lato"/>
              <a:cs typeface="Lato"/>
              <a:sym typeface="Lato"/>
            </a:endParaRPr>
          </a:p>
        </p:txBody>
      </p:sp>
      <p:sp>
        <p:nvSpPr>
          <p:cNvPr id="196" name="Google Shape;196;p27"/>
          <p:cNvSpPr txBox="1"/>
          <p:nvPr/>
        </p:nvSpPr>
        <p:spPr>
          <a:xfrm>
            <a:off x="4903107" y="3576751"/>
            <a:ext cx="3634500" cy="527100"/>
          </a:xfrm>
          <a:prstGeom prst="rect">
            <a:avLst/>
          </a:prstGeom>
          <a:noFill/>
          <a:ln>
            <a:noFill/>
          </a:ln>
        </p:spPr>
        <p:txBody>
          <a:bodyPr anchorCtr="0" anchor="t" bIns="17150" lIns="34300" spcFirstLastPara="1" rIns="34300" wrap="square" tIns="17150">
            <a:spAutoFit/>
          </a:bodyPr>
          <a:lstStyle/>
          <a:p>
            <a:pPr indent="0" lvl="0" marL="0" marR="0" rtl="0" algn="l">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return " ".join(filtered_tokens): The list of lemmatized tokens is joined into a single string, where tokens are separated by spaces. The resulting string is then returned as the preprocessed text.</a:t>
            </a:r>
            <a:endParaRPr sz="500"/>
          </a:p>
        </p:txBody>
      </p:sp>
      <p:pic>
        <p:nvPicPr>
          <p:cNvPr id="197" name="Google Shape;197;p27"/>
          <p:cNvPicPr preferRelativeResize="0"/>
          <p:nvPr/>
        </p:nvPicPr>
        <p:blipFill rotWithShape="1">
          <a:blip r:embed="rId4">
            <a:alphaModFix/>
          </a:blip>
          <a:srcRect b="0" l="0" r="1156" t="0"/>
          <a:stretch/>
        </p:blipFill>
        <p:spPr>
          <a:xfrm>
            <a:off x="641850" y="1503988"/>
            <a:ext cx="3282125" cy="2063825"/>
          </a:xfrm>
          <a:prstGeom prst="rect">
            <a:avLst/>
          </a:prstGeom>
          <a:noFill/>
          <a:ln>
            <a:noFill/>
          </a:ln>
        </p:spPr>
      </p:pic>
      <p:pic>
        <p:nvPicPr>
          <p:cNvPr id="198" name="Google Shape;198;p27"/>
          <p:cNvPicPr preferRelativeResize="0"/>
          <p:nvPr/>
        </p:nvPicPr>
        <p:blipFill rotWithShape="1">
          <a:blip r:embed="rId5">
            <a:alphaModFix/>
          </a:blip>
          <a:srcRect b="-948" l="0" r="7398" t="0"/>
          <a:stretch/>
        </p:blipFill>
        <p:spPr>
          <a:xfrm>
            <a:off x="629100" y="1504000"/>
            <a:ext cx="3294876" cy="2083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8"/>
          <p:cNvSpPr/>
          <p:nvPr/>
        </p:nvSpPr>
        <p:spPr>
          <a:xfrm>
            <a:off x="506575" y="1473275"/>
            <a:ext cx="189900" cy="19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204" name="Google Shape;204;p28"/>
          <p:cNvSpPr/>
          <p:nvPr/>
        </p:nvSpPr>
        <p:spPr>
          <a:xfrm>
            <a:off x="4945925" y="1387025"/>
            <a:ext cx="189900" cy="19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205" name="Google Shape;205;p28"/>
          <p:cNvSpPr txBox="1"/>
          <p:nvPr/>
        </p:nvSpPr>
        <p:spPr>
          <a:xfrm>
            <a:off x="469533" y="1387025"/>
            <a:ext cx="24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ru" sz="1200">
                <a:solidFill>
                  <a:schemeClr val="dk2"/>
                </a:solidFill>
                <a:latin typeface="Montserrat"/>
                <a:ea typeface="Montserrat"/>
                <a:cs typeface="Montserrat"/>
                <a:sym typeface="Montserrat"/>
              </a:rPr>
              <a:t>2</a:t>
            </a:r>
            <a:endParaRPr/>
          </a:p>
        </p:txBody>
      </p:sp>
      <p:pic>
        <p:nvPicPr>
          <p:cNvPr descr="New Macbook Silver.png" id="206" name="Google Shape;206;p28"/>
          <p:cNvPicPr preferRelativeResize="0"/>
          <p:nvPr/>
        </p:nvPicPr>
        <p:blipFill rotWithShape="1">
          <a:blip r:embed="rId3">
            <a:alphaModFix/>
          </a:blip>
          <a:srcRect b="0" l="0" r="0" t="0"/>
          <a:stretch/>
        </p:blipFill>
        <p:spPr>
          <a:xfrm>
            <a:off x="247075" y="2497477"/>
            <a:ext cx="3864174" cy="2255125"/>
          </a:xfrm>
          <a:prstGeom prst="rect">
            <a:avLst/>
          </a:prstGeom>
          <a:noFill/>
          <a:ln>
            <a:noFill/>
          </a:ln>
        </p:spPr>
      </p:pic>
      <p:pic>
        <p:nvPicPr>
          <p:cNvPr id="207" name="Google Shape;207;p28"/>
          <p:cNvPicPr preferRelativeResize="0"/>
          <p:nvPr/>
        </p:nvPicPr>
        <p:blipFill rotWithShape="1">
          <a:blip r:embed="rId4">
            <a:alphaModFix/>
          </a:blip>
          <a:srcRect b="0" l="0" r="19120" t="0"/>
          <a:stretch/>
        </p:blipFill>
        <p:spPr>
          <a:xfrm>
            <a:off x="669850" y="2649125"/>
            <a:ext cx="2978625" cy="1869925"/>
          </a:xfrm>
          <a:prstGeom prst="rect">
            <a:avLst/>
          </a:prstGeom>
          <a:noFill/>
          <a:ln>
            <a:noFill/>
          </a:ln>
        </p:spPr>
      </p:pic>
      <p:sp>
        <p:nvSpPr>
          <p:cNvPr id="208" name="Google Shape;208;p28"/>
          <p:cNvSpPr txBox="1"/>
          <p:nvPr/>
        </p:nvSpPr>
        <p:spPr>
          <a:xfrm>
            <a:off x="1895112" y="401552"/>
            <a:ext cx="5353800" cy="496500"/>
          </a:xfrm>
          <a:prstGeom prst="rect">
            <a:avLst/>
          </a:prstGeom>
          <a:noFill/>
          <a:ln>
            <a:noFill/>
          </a:ln>
        </p:spPr>
        <p:txBody>
          <a:bodyPr anchorCtr="0" anchor="t" bIns="17150" lIns="34300" spcFirstLastPara="1" rIns="34300" wrap="square" tIns="17150">
            <a:spAutoFit/>
          </a:bodyPr>
          <a:lstStyle/>
          <a:p>
            <a:pPr indent="0" lvl="0" marL="0" marR="0" rtl="0" algn="ctr">
              <a:lnSpc>
                <a:spcPct val="100000"/>
              </a:lnSpc>
              <a:spcBef>
                <a:spcPts val="0"/>
              </a:spcBef>
              <a:spcAft>
                <a:spcPts val="0"/>
              </a:spcAft>
              <a:buClr>
                <a:schemeClr val="lt1"/>
              </a:buClr>
              <a:buSzPts val="800"/>
              <a:buFont typeface="Montserrat"/>
              <a:buNone/>
            </a:pPr>
            <a:r>
              <a:rPr lang="ru" sz="3000">
                <a:solidFill>
                  <a:schemeClr val="dk2"/>
                </a:solidFill>
                <a:latin typeface="Montserrat"/>
                <a:ea typeface="Montserrat"/>
                <a:cs typeface="Montserrat"/>
                <a:sym typeface="Montserrat"/>
              </a:rPr>
              <a:t>Training the model</a:t>
            </a:r>
            <a:endParaRPr sz="500">
              <a:solidFill>
                <a:schemeClr val="dk2"/>
              </a:solidFill>
            </a:endParaRPr>
          </a:p>
        </p:txBody>
      </p:sp>
      <p:sp>
        <p:nvSpPr>
          <p:cNvPr id="209" name="Google Shape;209;p28"/>
          <p:cNvSpPr txBox="1"/>
          <p:nvPr/>
        </p:nvSpPr>
        <p:spPr>
          <a:xfrm>
            <a:off x="808201" y="1600383"/>
            <a:ext cx="3045600" cy="711900"/>
          </a:xfrm>
          <a:prstGeom prst="rect">
            <a:avLst/>
          </a:prstGeom>
          <a:noFill/>
          <a:ln>
            <a:noFill/>
          </a:ln>
        </p:spPr>
        <p:txBody>
          <a:bodyPr anchorCtr="0" anchor="t" bIns="17150" lIns="34300" spcFirstLastPara="1" rIns="34300" wrap="square" tIns="17150">
            <a:spAutoFit/>
          </a:bodyPr>
          <a:lstStyle/>
          <a:p>
            <a:pPr indent="0" lvl="0" marL="0" marR="0" rtl="0" algn="just">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 The first step is TfidfVectorizer, which converts a collection of raw documents to a matrix of TF-IDF features. </a:t>
            </a:r>
            <a:endParaRPr sz="800">
              <a:solidFill>
                <a:schemeClr val="dk1"/>
              </a:solidFill>
              <a:latin typeface="Montserrat"/>
              <a:ea typeface="Montserrat"/>
              <a:cs typeface="Montserrat"/>
              <a:sym typeface="Montserrat"/>
            </a:endParaRPr>
          </a:p>
          <a:p>
            <a:pPr indent="0" lvl="0" marL="0" marR="0" rtl="0" algn="just">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 The second step is RandomForestClassifier, which is an ensemble of decision trees used for classification.</a:t>
            </a:r>
            <a:endParaRPr sz="800">
              <a:solidFill>
                <a:schemeClr val="dk1"/>
              </a:solidFill>
              <a:latin typeface="Montserrat"/>
              <a:ea typeface="Montserrat"/>
              <a:cs typeface="Montserrat"/>
              <a:sym typeface="Montserrat"/>
            </a:endParaRPr>
          </a:p>
        </p:txBody>
      </p:sp>
      <p:sp>
        <p:nvSpPr>
          <p:cNvPr id="210" name="Google Shape;210;p28"/>
          <p:cNvSpPr txBox="1"/>
          <p:nvPr/>
        </p:nvSpPr>
        <p:spPr>
          <a:xfrm>
            <a:off x="808220" y="1404922"/>
            <a:ext cx="1890000" cy="2193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300"/>
              <a:buFont typeface="Montserrat"/>
              <a:buNone/>
            </a:pPr>
            <a:r>
              <a:rPr lang="ru" sz="1200">
                <a:solidFill>
                  <a:schemeClr val="dk2"/>
                </a:solidFill>
                <a:latin typeface="Montserrat"/>
                <a:ea typeface="Montserrat"/>
                <a:cs typeface="Montserrat"/>
                <a:sym typeface="Montserrat"/>
              </a:rPr>
              <a:t>Then goes clf:</a:t>
            </a:r>
            <a:endParaRPr sz="500"/>
          </a:p>
        </p:txBody>
      </p:sp>
      <p:sp>
        <p:nvSpPr>
          <p:cNvPr id="211" name="Google Shape;211;p28"/>
          <p:cNvSpPr txBox="1"/>
          <p:nvPr/>
        </p:nvSpPr>
        <p:spPr>
          <a:xfrm>
            <a:off x="5245925" y="1514100"/>
            <a:ext cx="3318600" cy="527100"/>
          </a:xfrm>
          <a:prstGeom prst="rect">
            <a:avLst/>
          </a:prstGeom>
          <a:noFill/>
          <a:ln>
            <a:noFill/>
          </a:ln>
        </p:spPr>
        <p:txBody>
          <a:bodyPr anchorCtr="0" anchor="t" bIns="17150" lIns="34300" spcFirstLastPara="1" rIns="34300" wrap="square" tIns="17150">
            <a:spAutoFit/>
          </a:bodyPr>
          <a:lstStyle/>
          <a:p>
            <a:pPr indent="0" lvl="0" marL="0" marR="0" rtl="0" algn="just">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 Training the model on the training data (X_train is the processed text and y_train is the corresponding emotion labels).</a:t>
            </a:r>
            <a:endParaRPr sz="800">
              <a:solidFill>
                <a:schemeClr val="dk1"/>
              </a:solidFill>
              <a:latin typeface="Montserrat"/>
              <a:ea typeface="Montserrat"/>
              <a:cs typeface="Montserrat"/>
              <a:sym typeface="Montserrat"/>
            </a:endParaRPr>
          </a:p>
          <a:p>
            <a:pPr indent="0" lvl="0" marL="0" marR="0" rtl="0" algn="just">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 And the predictions are made. </a:t>
            </a:r>
            <a:endParaRPr sz="800">
              <a:solidFill>
                <a:schemeClr val="dk1"/>
              </a:solidFill>
              <a:latin typeface="Montserrat"/>
              <a:ea typeface="Montserrat"/>
              <a:cs typeface="Montserrat"/>
              <a:sym typeface="Montserrat"/>
            </a:endParaRPr>
          </a:p>
        </p:txBody>
      </p:sp>
      <p:sp>
        <p:nvSpPr>
          <p:cNvPr id="212" name="Google Shape;212;p28"/>
          <p:cNvSpPr txBox="1"/>
          <p:nvPr/>
        </p:nvSpPr>
        <p:spPr>
          <a:xfrm>
            <a:off x="5245917" y="1318650"/>
            <a:ext cx="3211200" cy="2193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300"/>
              <a:buFont typeface="Montserrat"/>
              <a:buNone/>
            </a:pPr>
            <a:r>
              <a:rPr lang="ru" sz="1200">
                <a:solidFill>
                  <a:schemeClr val="dk2"/>
                </a:solidFill>
                <a:latin typeface="Montserrat"/>
                <a:ea typeface="Montserrat"/>
                <a:cs typeface="Montserrat"/>
                <a:sym typeface="Montserrat"/>
              </a:rPr>
              <a:t>The training with function .fit():</a:t>
            </a:r>
            <a:endParaRPr sz="500"/>
          </a:p>
        </p:txBody>
      </p:sp>
      <p:sp>
        <p:nvSpPr>
          <p:cNvPr id="213" name="Google Shape;213;p28"/>
          <p:cNvSpPr txBox="1"/>
          <p:nvPr/>
        </p:nvSpPr>
        <p:spPr>
          <a:xfrm>
            <a:off x="4907484" y="1300775"/>
            <a:ext cx="24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ru" sz="1200">
                <a:solidFill>
                  <a:schemeClr val="dk2"/>
                </a:solidFill>
                <a:latin typeface="Montserrat"/>
                <a:ea typeface="Montserrat"/>
                <a:cs typeface="Montserrat"/>
                <a:sym typeface="Montserrat"/>
              </a:rPr>
              <a:t>3</a:t>
            </a:r>
            <a:endParaRPr/>
          </a:p>
        </p:txBody>
      </p:sp>
      <p:sp>
        <p:nvSpPr>
          <p:cNvPr id="214" name="Google Shape;214;p28"/>
          <p:cNvSpPr txBox="1"/>
          <p:nvPr/>
        </p:nvSpPr>
        <p:spPr>
          <a:xfrm>
            <a:off x="477925" y="1021450"/>
            <a:ext cx="24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ru" sz="1200">
                <a:solidFill>
                  <a:schemeClr val="dk2"/>
                </a:solidFill>
                <a:latin typeface="Montserrat"/>
                <a:ea typeface="Montserrat"/>
                <a:cs typeface="Montserrat"/>
                <a:sym typeface="Montserrat"/>
              </a:rPr>
              <a:t>1</a:t>
            </a:r>
            <a:endParaRPr/>
          </a:p>
        </p:txBody>
      </p:sp>
      <p:sp>
        <p:nvSpPr>
          <p:cNvPr id="215" name="Google Shape;215;p28"/>
          <p:cNvSpPr/>
          <p:nvPr/>
        </p:nvSpPr>
        <p:spPr>
          <a:xfrm>
            <a:off x="506575" y="1107700"/>
            <a:ext cx="189900" cy="196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216" name="Google Shape;216;p28"/>
          <p:cNvSpPr txBox="1"/>
          <p:nvPr/>
        </p:nvSpPr>
        <p:spPr>
          <a:xfrm>
            <a:off x="808225" y="1086357"/>
            <a:ext cx="3318600" cy="219300"/>
          </a:xfrm>
          <a:prstGeom prst="rect">
            <a:avLst/>
          </a:prstGeom>
          <a:noFill/>
          <a:ln>
            <a:noFill/>
          </a:ln>
        </p:spPr>
        <p:txBody>
          <a:bodyPr anchorCtr="0" anchor="t" bIns="17150" lIns="34300" spcFirstLastPara="1" rIns="34300" wrap="square" tIns="17150">
            <a:noAutofit/>
          </a:bodyPr>
          <a:lstStyle/>
          <a:p>
            <a:pPr indent="0" lvl="0" marL="0" rtl="0" algn="l">
              <a:lnSpc>
                <a:spcPct val="150000"/>
              </a:lnSpc>
              <a:spcBef>
                <a:spcPts val="0"/>
              </a:spcBef>
              <a:spcAft>
                <a:spcPts val="0"/>
              </a:spcAft>
              <a:buClr>
                <a:schemeClr val="dk2"/>
              </a:buClr>
              <a:buSzPts val="1100"/>
              <a:buFont typeface="Arial"/>
              <a:buNone/>
            </a:pPr>
            <a:r>
              <a:rPr lang="ru" sz="1200">
                <a:solidFill>
                  <a:schemeClr val="dk2"/>
                </a:solidFill>
                <a:latin typeface="Montserrat"/>
                <a:ea typeface="Montserrat"/>
                <a:cs typeface="Montserrat"/>
                <a:sym typeface="Montserrat"/>
              </a:rPr>
              <a:t>First we import libraries from Scikit-learn.</a:t>
            </a:r>
            <a:endParaRPr sz="1200">
              <a:solidFill>
                <a:schemeClr val="dk2"/>
              </a:solidFill>
              <a:latin typeface="Montserrat"/>
              <a:ea typeface="Montserrat"/>
              <a:cs typeface="Montserrat"/>
              <a:sym typeface="Montserrat"/>
            </a:endParaRPr>
          </a:p>
        </p:txBody>
      </p:sp>
      <p:pic>
        <p:nvPicPr>
          <p:cNvPr id="217" name="Google Shape;217;p28"/>
          <p:cNvPicPr preferRelativeResize="0"/>
          <p:nvPr/>
        </p:nvPicPr>
        <p:blipFill rotWithShape="1">
          <a:blip r:embed="rId5">
            <a:alphaModFix/>
          </a:blip>
          <a:srcRect b="0" l="0" r="921" t="0"/>
          <a:stretch/>
        </p:blipFill>
        <p:spPr>
          <a:xfrm>
            <a:off x="669850" y="2657263"/>
            <a:ext cx="2978625" cy="1864997"/>
          </a:xfrm>
          <a:prstGeom prst="rect">
            <a:avLst/>
          </a:prstGeom>
          <a:noFill/>
          <a:ln>
            <a:noFill/>
          </a:ln>
        </p:spPr>
      </p:pic>
      <p:pic>
        <p:nvPicPr>
          <p:cNvPr id="218" name="Google Shape;218;p28"/>
          <p:cNvPicPr preferRelativeResize="0"/>
          <p:nvPr/>
        </p:nvPicPr>
        <p:blipFill>
          <a:blip r:embed="rId6">
            <a:alphaModFix/>
          </a:blip>
          <a:stretch>
            <a:fillRect/>
          </a:stretch>
        </p:blipFill>
        <p:spPr>
          <a:xfrm>
            <a:off x="4949596" y="2657249"/>
            <a:ext cx="3601367" cy="20479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9"/>
          <p:cNvSpPr txBox="1"/>
          <p:nvPr/>
        </p:nvSpPr>
        <p:spPr>
          <a:xfrm>
            <a:off x="453014" y="3186074"/>
            <a:ext cx="2085900" cy="1343100"/>
          </a:xfrm>
          <a:prstGeom prst="rect">
            <a:avLst/>
          </a:prstGeom>
          <a:noFill/>
          <a:ln>
            <a:noFill/>
          </a:ln>
        </p:spPr>
        <p:txBody>
          <a:bodyPr anchorCtr="0" anchor="t" bIns="17150" lIns="34300" spcFirstLastPara="1" rIns="34300" wrap="square" tIns="17150">
            <a:spAutoFit/>
          </a:bodyPr>
          <a:lstStyle/>
          <a:p>
            <a:pPr indent="0" lvl="0" marL="0" marR="0" rtl="0" algn="ctr">
              <a:lnSpc>
                <a:spcPct val="150000"/>
              </a:lnSpc>
              <a:spcBef>
                <a:spcPts val="0"/>
              </a:spcBef>
              <a:spcAft>
                <a:spcPts val="0"/>
              </a:spcAft>
              <a:buClr>
                <a:schemeClr val="dk1"/>
              </a:buClr>
              <a:buSzPts val="200"/>
              <a:buFont typeface="Montserrat"/>
              <a:buNone/>
            </a:pPr>
            <a:r>
              <a:rPr i="1" lang="ru" sz="1000">
                <a:solidFill>
                  <a:schemeClr val="dk1"/>
                </a:solidFill>
                <a:latin typeface="Montserrat"/>
                <a:ea typeface="Montserrat"/>
                <a:cs typeface="Montserrat"/>
                <a:sym typeface="Montserrat"/>
              </a:rPr>
              <a:t>The confusion matrix provides insights into where the model is making correct predictions and where it may be making errors, helping you understand its strengths and weaknesses.</a:t>
            </a:r>
            <a:endParaRPr i="1" sz="1000"/>
          </a:p>
        </p:txBody>
      </p:sp>
      <p:sp>
        <p:nvSpPr>
          <p:cNvPr id="225" name="Google Shape;225;p29"/>
          <p:cNvSpPr txBox="1"/>
          <p:nvPr/>
        </p:nvSpPr>
        <p:spPr>
          <a:xfrm>
            <a:off x="5277198" y="357275"/>
            <a:ext cx="2335500" cy="7965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600"/>
              <a:buFont typeface="Montserrat"/>
              <a:buNone/>
            </a:pPr>
            <a:r>
              <a:rPr lang="ru" sz="2600">
                <a:solidFill>
                  <a:schemeClr val="dk2"/>
                </a:solidFill>
                <a:latin typeface="Montserrat"/>
                <a:ea typeface="Montserrat"/>
                <a:cs typeface="Montserrat"/>
                <a:sym typeface="Montserrat"/>
              </a:rPr>
              <a:t>Confusion Matrix </a:t>
            </a:r>
            <a:endParaRPr sz="600"/>
          </a:p>
        </p:txBody>
      </p:sp>
      <p:sp>
        <p:nvSpPr>
          <p:cNvPr id="226" name="Google Shape;226;p29"/>
          <p:cNvSpPr txBox="1"/>
          <p:nvPr/>
        </p:nvSpPr>
        <p:spPr>
          <a:xfrm>
            <a:off x="5277194" y="1461513"/>
            <a:ext cx="3337200" cy="650400"/>
          </a:xfrm>
          <a:prstGeom prst="rect">
            <a:avLst/>
          </a:prstGeom>
          <a:noFill/>
          <a:ln>
            <a:noFill/>
          </a:ln>
        </p:spPr>
        <p:txBody>
          <a:bodyPr anchorCtr="0" anchor="t" bIns="17150" lIns="34300" spcFirstLastPara="1" rIns="34300" wrap="square" tIns="17150">
            <a:spAutoFit/>
          </a:bodyPr>
          <a:lstStyle/>
          <a:p>
            <a:pPr indent="0" lvl="0" marL="0" marR="0" rtl="0" algn="l">
              <a:lnSpc>
                <a:spcPct val="150000"/>
              </a:lnSpc>
              <a:spcBef>
                <a:spcPts val="0"/>
              </a:spcBef>
              <a:spcAft>
                <a:spcPts val="0"/>
              </a:spcAft>
              <a:buClr>
                <a:srgbClr val="000000"/>
              </a:buClr>
              <a:buSzPts val="300"/>
              <a:buFont typeface="Montserrat"/>
              <a:buNone/>
            </a:pPr>
            <a:r>
              <a:rPr lang="ru" sz="1000">
                <a:solidFill>
                  <a:schemeClr val="dk1"/>
                </a:solidFill>
                <a:latin typeface="Montserrat"/>
                <a:ea typeface="Montserrat"/>
                <a:cs typeface="Montserrat"/>
                <a:sym typeface="Montserrat"/>
              </a:rPr>
              <a:t>With the following code we are getting graph representation of the confusion matrix that was shown before. </a:t>
            </a:r>
            <a:endParaRPr sz="1000">
              <a:solidFill>
                <a:schemeClr val="dk1"/>
              </a:solidFill>
            </a:endParaRPr>
          </a:p>
        </p:txBody>
      </p:sp>
      <p:pic>
        <p:nvPicPr>
          <p:cNvPr id="227" name="Google Shape;227;p29"/>
          <p:cNvPicPr preferRelativeResize="0"/>
          <p:nvPr/>
        </p:nvPicPr>
        <p:blipFill rotWithShape="1">
          <a:blip r:embed="rId3">
            <a:alphaModFix/>
          </a:blip>
          <a:srcRect b="5922" l="0" r="0" t="4879"/>
          <a:stretch/>
        </p:blipFill>
        <p:spPr>
          <a:xfrm>
            <a:off x="0" y="0"/>
            <a:ext cx="4841497" cy="2571749"/>
          </a:xfrm>
          <a:prstGeom prst="rect">
            <a:avLst/>
          </a:prstGeom>
          <a:noFill/>
          <a:ln>
            <a:noFill/>
          </a:ln>
        </p:spPr>
      </p:pic>
      <p:pic>
        <p:nvPicPr>
          <p:cNvPr id="228" name="Google Shape;228;p29"/>
          <p:cNvPicPr preferRelativeResize="0"/>
          <p:nvPr/>
        </p:nvPicPr>
        <p:blipFill rotWithShape="1">
          <a:blip r:embed="rId4">
            <a:alphaModFix/>
          </a:blip>
          <a:srcRect b="0" l="3751" r="13801" t="0"/>
          <a:stretch/>
        </p:blipFill>
        <p:spPr>
          <a:xfrm>
            <a:off x="3048000" y="2571750"/>
            <a:ext cx="6096000" cy="2571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0"/>
          <p:cNvSpPr txBox="1"/>
          <p:nvPr/>
        </p:nvSpPr>
        <p:spPr>
          <a:xfrm>
            <a:off x="1895112" y="401552"/>
            <a:ext cx="5353800" cy="496500"/>
          </a:xfrm>
          <a:prstGeom prst="rect">
            <a:avLst/>
          </a:prstGeom>
          <a:noFill/>
          <a:ln>
            <a:noFill/>
          </a:ln>
        </p:spPr>
        <p:txBody>
          <a:bodyPr anchorCtr="0" anchor="t" bIns="17150" lIns="34300" spcFirstLastPara="1" rIns="34300" wrap="square" tIns="17150">
            <a:spAutoFit/>
          </a:bodyPr>
          <a:lstStyle/>
          <a:p>
            <a:pPr indent="0" lvl="0" marL="0" marR="0" rtl="0" algn="ctr">
              <a:lnSpc>
                <a:spcPct val="100000"/>
              </a:lnSpc>
              <a:spcBef>
                <a:spcPts val="0"/>
              </a:spcBef>
              <a:spcAft>
                <a:spcPts val="0"/>
              </a:spcAft>
              <a:buClr>
                <a:schemeClr val="lt1"/>
              </a:buClr>
              <a:buSzPts val="800"/>
              <a:buFont typeface="Montserrat"/>
              <a:buNone/>
            </a:pPr>
            <a:r>
              <a:rPr lang="ru" sz="3000">
                <a:solidFill>
                  <a:schemeClr val="dk2"/>
                </a:solidFill>
                <a:latin typeface="Montserrat"/>
                <a:ea typeface="Montserrat"/>
                <a:cs typeface="Montserrat"/>
                <a:sym typeface="Montserrat"/>
              </a:rPr>
              <a:t>And the result is as follows</a:t>
            </a:r>
            <a:endParaRPr sz="500">
              <a:solidFill>
                <a:schemeClr val="dk2"/>
              </a:solidFill>
            </a:endParaRPr>
          </a:p>
        </p:txBody>
      </p:sp>
      <p:pic>
        <p:nvPicPr>
          <p:cNvPr id="234" name="Google Shape;234;p30"/>
          <p:cNvPicPr preferRelativeResize="0"/>
          <p:nvPr/>
        </p:nvPicPr>
        <p:blipFill>
          <a:blip r:embed="rId3">
            <a:alphaModFix/>
          </a:blip>
          <a:stretch>
            <a:fillRect/>
          </a:stretch>
        </p:blipFill>
        <p:spPr>
          <a:xfrm>
            <a:off x="2020000" y="1056125"/>
            <a:ext cx="5104000" cy="38746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1"/>
          <p:cNvSpPr txBox="1"/>
          <p:nvPr/>
        </p:nvSpPr>
        <p:spPr>
          <a:xfrm>
            <a:off x="3812125" y="1406001"/>
            <a:ext cx="4022400" cy="17895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None/>
            </a:pPr>
            <a:r>
              <a:rPr lang="ru" sz="3800">
                <a:solidFill>
                  <a:schemeClr val="dk2"/>
                </a:solidFill>
                <a:latin typeface="Montserrat"/>
                <a:ea typeface="Montserrat"/>
                <a:cs typeface="Montserrat"/>
                <a:sym typeface="Montserrat"/>
              </a:rPr>
              <a:t>Make the program work with sound</a:t>
            </a:r>
            <a:endParaRPr sz="3800">
              <a:solidFill>
                <a:schemeClr val="dk2"/>
              </a:solidFill>
              <a:latin typeface="Montserrat"/>
              <a:ea typeface="Montserrat"/>
              <a:cs typeface="Montserrat"/>
              <a:sym typeface="Montserrat"/>
            </a:endParaRPr>
          </a:p>
        </p:txBody>
      </p:sp>
      <p:sp>
        <p:nvSpPr>
          <p:cNvPr id="240" name="Google Shape;240;p31"/>
          <p:cNvSpPr txBox="1"/>
          <p:nvPr/>
        </p:nvSpPr>
        <p:spPr>
          <a:xfrm>
            <a:off x="3380651" y="1128847"/>
            <a:ext cx="1981200" cy="1269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200"/>
              <a:buFont typeface="Montserrat"/>
              <a:buNone/>
            </a:pPr>
            <a:r>
              <a:t/>
            </a:r>
            <a:endParaRPr sz="500"/>
          </a:p>
        </p:txBody>
      </p:sp>
      <p:sp>
        <p:nvSpPr>
          <p:cNvPr id="241" name="Google Shape;241;p31"/>
          <p:cNvSpPr txBox="1"/>
          <p:nvPr/>
        </p:nvSpPr>
        <p:spPr>
          <a:xfrm>
            <a:off x="205150" y="1128950"/>
            <a:ext cx="3506100" cy="2343600"/>
          </a:xfrm>
          <a:prstGeom prst="rect">
            <a:avLst/>
          </a:prstGeom>
          <a:noFill/>
          <a:ln>
            <a:noFill/>
          </a:ln>
        </p:spPr>
        <p:txBody>
          <a:bodyPr anchorCtr="0" anchor="t" bIns="17150" lIns="34300" spcFirstLastPara="1" rIns="34300" wrap="square" tIns="17150">
            <a:spAutoFit/>
          </a:bodyPr>
          <a:lstStyle/>
          <a:p>
            <a:pPr indent="0" lvl="0" marL="0" marR="0" rtl="0" algn="r">
              <a:lnSpc>
                <a:spcPct val="100000"/>
              </a:lnSpc>
              <a:spcBef>
                <a:spcPts val="0"/>
              </a:spcBef>
              <a:spcAft>
                <a:spcPts val="0"/>
              </a:spcAft>
              <a:buClr>
                <a:schemeClr val="dk2"/>
              </a:buClr>
              <a:buSzPts val="600"/>
              <a:buFont typeface="Montserrat"/>
              <a:buNone/>
            </a:pPr>
            <a:r>
              <a:rPr lang="ru" sz="15000">
                <a:solidFill>
                  <a:schemeClr val="dk2"/>
                </a:solidFill>
                <a:latin typeface="Montserrat"/>
                <a:ea typeface="Montserrat"/>
                <a:cs typeface="Montserrat"/>
                <a:sym typeface="Montserrat"/>
              </a:rPr>
              <a:t>100</a:t>
            </a:r>
            <a:endParaRPr sz="15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2"/>
          <p:cNvSpPr txBox="1"/>
          <p:nvPr/>
        </p:nvSpPr>
        <p:spPr>
          <a:xfrm>
            <a:off x="709725" y="612900"/>
            <a:ext cx="2318700" cy="1592700"/>
          </a:xfrm>
          <a:prstGeom prst="rect">
            <a:avLst/>
          </a:prstGeom>
          <a:noFill/>
          <a:ln>
            <a:noFill/>
          </a:ln>
        </p:spPr>
        <p:txBody>
          <a:bodyPr anchorCtr="0" anchor="t" bIns="17150" lIns="34300" spcFirstLastPara="1" rIns="34300" wrap="square" tIns="17150">
            <a:noAutofit/>
          </a:bodyPr>
          <a:lstStyle/>
          <a:p>
            <a:pPr indent="0" lvl="0" marL="0" marR="0" rtl="0" algn="l">
              <a:lnSpc>
                <a:spcPct val="150000"/>
              </a:lnSpc>
              <a:spcBef>
                <a:spcPts val="0"/>
              </a:spcBef>
              <a:spcAft>
                <a:spcPts val="0"/>
              </a:spcAft>
              <a:buClr>
                <a:srgbClr val="000000"/>
              </a:buClr>
              <a:buSzPts val="700"/>
              <a:buFont typeface="Arial"/>
              <a:buNone/>
            </a:pPr>
            <a:r>
              <a:rPr lang="ru" sz="800">
                <a:solidFill>
                  <a:schemeClr val="dk1"/>
                </a:solidFill>
                <a:latin typeface="Montserrat"/>
                <a:ea typeface="Montserrat"/>
                <a:cs typeface="Montserrat"/>
                <a:sym typeface="Montserrat"/>
              </a:rPr>
              <a:t>When the program runs it asks you for how long you want to speak first. When the string “Recording..” is printed the person must speak and the libraries that work with the microphone will catch the input and the audio will be saved to the temporary file inside of the project. Then the OpenAI whisper library is used to get this .mp3 file and transcribe it to the text</a:t>
            </a:r>
            <a:endParaRPr i="0" sz="800" u="none" cap="none" strike="noStrike">
              <a:solidFill>
                <a:schemeClr val="dk1"/>
              </a:solidFill>
              <a:latin typeface="Montserrat"/>
              <a:ea typeface="Montserrat"/>
              <a:cs typeface="Montserrat"/>
              <a:sym typeface="Montserrat"/>
            </a:endParaRPr>
          </a:p>
        </p:txBody>
      </p:sp>
      <p:pic>
        <p:nvPicPr>
          <p:cNvPr id="247" name="Google Shape;247;p32"/>
          <p:cNvPicPr preferRelativeResize="0"/>
          <p:nvPr/>
        </p:nvPicPr>
        <p:blipFill rotWithShape="1">
          <a:blip r:embed="rId3">
            <a:alphaModFix/>
          </a:blip>
          <a:srcRect b="0" l="0" r="3091" t="0"/>
          <a:stretch/>
        </p:blipFill>
        <p:spPr>
          <a:xfrm>
            <a:off x="3502225" y="0"/>
            <a:ext cx="5641773" cy="5143499"/>
          </a:xfrm>
          <a:prstGeom prst="rect">
            <a:avLst/>
          </a:prstGeom>
          <a:noFill/>
          <a:ln>
            <a:noFill/>
          </a:ln>
        </p:spPr>
      </p:pic>
      <p:sp>
        <p:nvSpPr>
          <p:cNvPr id="248" name="Google Shape;248;p32"/>
          <p:cNvSpPr/>
          <p:nvPr/>
        </p:nvSpPr>
        <p:spPr>
          <a:xfrm>
            <a:off x="111450" y="2938900"/>
            <a:ext cx="3451800" cy="1782900"/>
          </a:xfrm>
          <a:prstGeom prst="rect">
            <a:avLst/>
          </a:prstGeom>
          <a:solidFill>
            <a:srgbClr val="000000"/>
          </a:solidFill>
          <a:ln>
            <a:noFill/>
          </a:ln>
        </p:spPr>
        <p:txBody>
          <a:bodyPr anchorCtr="0" anchor="ctr" bIns="17150" lIns="34300" spcFirstLastPara="1" rIns="34300" wrap="square" tIns="1715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ontserrat"/>
              <a:ea typeface="Montserrat"/>
              <a:cs typeface="Montserrat"/>
              <a:sym typeface="Montserrat"/>
            </a:endParaRPr>
          </a:p>
        </p:txBody>
      </p:sp>
      <p:sp>
        <p:nvSpPr>
          <p:cNvPr id="249" name="Google Shape;249;p32"/>
          <p:cNvSpPr txBox="1"/>
          <p:nvPr/>
        </p:nvSpPr>
        <p:spPr>
          <a:xfrm>
            <a:off x="309450" y="3120400"/>
            <a:ext cx="3055800" cy="1419900"/>
          </a:xfrm>
          <a:prstGeom prst="rect">
            <a:avLst/>
          </a:prstGeom>
          <a:noFill/>
          <a:ln>
            <a:noFill/>
          </a:ln>
        </p:spPr>
        <p:txBody>
          <a:bodyPr anchorCtr="0" anchor="t" bIns="17150" lIns="34300" spcFirstLastPara="1" rIns="34300" wrap="square" tIns="17150">
            <a:spAutoFit/>
          </a:bodyPr>
          <a:lstStyle/>
          <a:p>
            <a:pPr indent="0" lvl="0" marL="0" marR="0" rtl="0" algn="l">
              <a:lnSpc>
                <a:spcPct val="150000"/>
              </a:lnSpc>
              <a:spcBef>
                <a:spcPts val="0"/>
              </a:spcBef>
              <a:spcAft>
                <a:spcPts val="0"/>
              </a:spcAft>
              <a:buClr>
                <a:schemeClr val="lt1"/>
              </a:buClr>
              <a:buSzPts val="200"/>
              <a:buFont typeface="Montserrat"/>
              <a:buNone/>
            </a:pPr>
            <a:r>
              <a:rPr lang="ru" sz="900">
                <a:solidFill>
                  <a:schemeClr val="lt1"/>
                </a:solidFill>
                <a:latin typeface="Montserrat"/>
                <a:ea typeface="Montserrat"/>
                <a:cs typeface="Montserrat"/>
                <a:sym typeface="Montserrat"/>
              </a:rPr>
              <a:t>But before that there are other steps. The following code trains the model ‘clf’. The function ‘predict_emotion’ takes the model and user input and predicts the emotion there. The user input is gotten from the function get_user_input which calls for other functions which listen to audio, transcribe and return the text to the predict_emotion.</a:t>
            </a:r>
            <a:endParaRPr sz="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3"/>
          <p:cNvSpPr txBox="1"/>
          <p:nvPr/>
        </p:nvSpPr>
        <p:spPr>
          <a:xfrm>
            <a:off x="696522" y="720466"/>
            <a:ext cx="2747400" cy="1697100"/>
          </a:xfrm>
          <a:prstGeom prst="rect">
            <a:avLst/>
          </a:prstGeom>
          <a:noFill/>
          <a:ln>
            <a:noFill/>
          </a:ln>
        </p:spPr>
        <p:txBody>
          <a:bodyPr anchorCtr="0" anchor="t" bIns="17150" lIns="34300" spcFirstLastPara="1" rIns="34300" wrap="square" tIns="17150">
            <a:spAutoFit/>
          </a:bodyPr>
          <a:lstStyle/>
          <a:p>
            <a:pPr indent="0" lvl="0" marL="0" marR="0" rtl="0" algn="l">
              <a:lnSpc>
                <a:spcPct val="100000"/>
              </a:lnSpc>
              <a:spcBef>
                <a:spcPts val="0"/>
              </a:spcBef>
              <a:spcAft>
                <a:spcPts val="0"/>
              </a:spcAft>
              <a:buClr>
                <a:schemeClr val="dk2"/>
              </a:buClr>
              <a:buSzPts val="700"/>
              <a:buFont typeface="Montserrat"/>
              <a:buNone/>
            </a:pPr>
            <a:r>
              <a:rPr b="1" lang="ru" sz="2700">
                <a:solidFill>
                  <a:schemeClr val="dk2"/>
                </a:solidFill>
                <a:latin typeface="Montserrat"/>
                <a:ea typeface="Montserrat"/>
                <a:cs typeface="Montserrat"/>
                <a:sym typeface="Montserrat"/>
              </a:rPr>
              <a:t>The audio functions look the following way:</a:t>
            </a:r>
            <a:endParaRPr sz="500"/>
          </a:p>
        </p:txBody>
      </p:sp>
      <p:sp>
        <p:nvSpPr>
          <p:cNvPr id="255" name="Google Shape;255;p33"/>
          <p:cNvSpPr txBox="1"/>
          <p:nvPr/>
        </p:nvSpPr>
        <p:spPr>
          <a:xfrm>
            <a:off x="696525" y="2683800"/>
            <a:ext cx="2836800" cy="1154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ru" sz="900">
                <a:solidFill>
                  <a:schemeClr val="dk1"/>
                </a:solidFill>
                <a:latin typeface="Montserrat"/>
                <a:ea typeface="Montserrat"/>
                <a:cs typeface="Montserrat"/>
                <a:sym typeface="Montserrat"/>
              </a:rPr>
              <a:t>The record_audio records the microphone and returns the audio file. The same audio is saved in format of .mp3 and later transcribed using the whisper. Which is used with the ‘base’ model.</a:t>
            </a:r>
            <a:endParaRPr sz="900">
              <a:solidFill>
                <a:schemeClr val="dk1"/>
              </a:solidFill>
              <a:latin typeface="Montserrat"/>
              <a:ea typeface="Montserrat"/>
              <a:cs typeface="Montserrat"/>
              <a:sym typeface="Montserrat"/>
            </a:endParaRPr>
          </a:p>
        </p:txBody>
      </p:sp>
      <p:pic>
        <p:nvPicPr>
          <p:cNvPr id="256" name="Google Shape;256;p33"/>
          <p:cNvPicPr preferRelativeResize="0"/>
          <p:nvPr/>
        </p:nvPicPr>
        <p:blipFill rotWithShape="1">
          <a:blip r:embed="rId3">
            <a:alphaModFix/>
          </a:blip>
          <a:srcRect b="0" l="0" r="5695" t="0"/>
          <a:stretch/>
        </p:blipFill>
        <p:spPr>
          <a:xfrm>
            <a:off x="3599975" y="0"/>
            <a:ext cx="5544027" cy="370806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4"/>
          <p:cNvSpPr txBox="1"/>
          <p:nvPr/>
        </p:nvSpPr>
        <p:spPr>
          <a:xfrm>
            <a:off x="3380650" y="1406001"/>
            <a:ext cx="4022400" cy="17895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None/>
            </a:pPr>
            <a:r>
              <a:rPr lang="ru" sz="3800">
                <a:solidFill>
                  <a:schemeClr val="dk2"/>
                </a:solidFill>
                <a:latin typeface="Montserrat"/>
                <a:ea typeface="Montserrat"/>
                <a:cs typeface="Montserrat"/>
                <a:sym typeface="Montserrat"/>
              </a:rPr>
              <a:t>Example of how the program works</a:t>
            </a:r>
            <a:endParaRPr sz="3800">
              <a:solidFill>
                <a:schemeClr val="dk2"/>
              </a:solidFill>
              <a:latin typeface="Montserrat"/>
              <a:ea typeface="Montserrat"/>
              <a:cs typeface="Montserrat"/>
              <a:sym typeface="Montserrat"/>
            </a:endParaRPr>
          </a:p>
        </p:txBody>
      </p:sp>
      <p:sp>
        <p:nvSpPr>
          <p:cNvPr id="262" name="Google Shape;262;p34"/>
          <p:cNvSpPr txBox="1"/>
          <p:nvPr/>
        </p:nvSpPr>
        <p:spPr>
          <a:xfrm>
            <a:off x="3380651" y="1128847"/>
            <a:ext cx="1981200" cy="1269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200"/>
              <a:buFont typeface="Montserrat"/>
              <a:buNone/>
            </a:pPr>
            <a:r>
              <a:t/>
            </a:r>
            <a:endParaRPr sz="500"/>
          </a:p>
        </p:txBody>
      </p:sp>
      <p:sp>
        <p:nvSpPr>
          <p:cNvPr id="263" name="Google Shape;263;p34"/>
          <p:cNvSpPr txBox="1"/>
          <p:nvPr/>
        </p:nvSpPr>
        <p:spPr>
          <a:xfrm>
            <a:off x="-226325" y="1128950"/>
            <a:ext cx="3506100" cy="2343600"/>
          </a:xfrm>
          <a:prstGeom prst="rect">
            <a:avLst/>
          </a:prstGeom>
          <a:noFill/>
          <a:ln>
            <a:noFill/>
          </a:ln>
        </p:spPr>
        <p:txBody>
          <a:bodyPr anchorCtr="0" anchor="t" bIns="17150" lIns="34300" spcFirstLastPara="1" rIns="34300" wrap="square" tIns="17150">
            <a:spAutoFit/>
          </a:bodyPr>
          <a:lstStyle/>
          <a:p>
            <a:pPr indent="0" lvl="0" marL="0" marR="0" rtl="0" algn="r">
              <a:lnSpc>
                <a:spcPct val="100000"/>
              </a:lnSpc>
              <a:spcBef>
                <a:spcPts val="0"/>
              </a:spcBef>
              <a:spcAft>
                <a:spcPts val="0"/>
              </a:spcAft>
              <a:buClr>
                <a:schemeClr val="dk2"/>
              </a:buClr>
              <a:buSzPts val="600"/>
              <a:buFont typeface="Montserrat"/>
              <a:buNone/>
            </a:pPr>
            <a:r>
              <a:rPr lang="ru" sz="15000">
                <a:solidFill>
                  <a:schemeClr val="dk2"/>
                </a:solidFill>
                <a:latin typeface="Montserrat"/>
                <a:ea typeface="Montserrat"/>
                <a:cs typeface="Montserrat"/>
                <a:sym typeface="Montserrat"/>
              </a:rPr>
              <a:t>101</a:t>
            </a:r>
            <a:endParaRPr sz="15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5"/>
          <p:cNvSpPr txBox="1"/>
          <p:nvPr/>
        </p:nvSpPr>
        <p:spPr>
          <a:xfrm>
            <a:off x="-557371" y="845775"/>
            <a:ext cx="2853300" cy="796500"/>
          </a:xfrm>
          <a:prstGeom prst="rect">
            <a:avLst/>
          </a:prstGeom>
          <a:noFill/>
          <a:ln>
            <a:noFill/>
          </a:ln>
        </p:spPr>
        <p:txBody>
          <a:bodyPr anchorCtr="0" anchor="t" bIns="17150" lIns="34300" spcFirstLastPara="1" rIns="34300" wrap="square" tIns="17150">
            <a:noAutofit/>
          </a:bodyPr>
          <a:lstStyle/>
          <a:p>
            <a:pPr indent="0" lvl="0" marL="0" marR="0" rtl="0" algn="r">
              <a:lnSpc>
                <a:spcPct val="100000"/>
              </a:lnSpc>
              <a:spcBef>
                <a:spcPts val="0"/>
              </a:spcBef>
              <a:spcAft>
                <a:spcPts val="0"/>
              </a:spcAft>
              <a:buClr>
                <a:schemeClr val="dk2"/>
              </a:buClr>
              <a:buSzPts val="400"/>
              <a:buFont typeface="Montserrat"/>
              <a:buNone/>
            </a:pPr>
            <a:r>
              <a:rPr lang="ru" sz="4000">
                <a:solidFill>
                  <a:schemeClr val="dk2"/>
                </a:solidFill>
                <a:latin typeface="Montserrat"/>
                <a:ea typeface="Montserrat"/>
                <a:cs typeface="Montserrat"/>
                <a:sym typeface="Montserrat"/>
              </a:rPr>
              <a:t>Result:</a:t>
            </a:r>
            <a:endParaRPr sz="4000"/>
          </a:p>
        </p:txBody>
      </p:sp>
      <p:sp>
        <p:nvSpPr>
          <p:cNvPr id="269" name="Google Shape;269;p35"/>
          <p:cNvSpPr txBox="1"/>
          <p:nvPr/>
        </p:nvSpPr>
        <p:spPr>
          <a:xfrm>
            <a:off x="2570107" y="707325"/>
            <a:ext cx="4697400" cy="1073400"/>
          </a:xfrm>
          <a:prstGeom prst="rect">
            <a:avLst/>
          </a:prstGeom>
          <a:noFill/>
          <a:ln>
            <a:noFill/>
          </a:ln>
        </p:spPr>
        <p:txBody>
          <a:bodyPr anchorCtr="0" anchor="ctr" bIns="17150" lIns="34300" spcFirstLastPara="1" rIns="34300" wrap="square" tIns="17150">
            <a:noAutofit/>
          </a:bodyPr>
          <a:lstStyle/>
          <a:p>
            <a:pPr indent="0" lvl="0" marL="0" marR="0" rtl="0" algn="l">
              <a:lnSpc>
                <a:spcPct val="150000"/>
              </a:lnSpc>
              <a:spcBef>
                <a:spcPts val="0"/>
              </a:spcBef>
              <a:spcAft>
                <a:spcPts val="0"/>
              </a:spcAft>
              <a:buClr>
                <a:schemeClr val="dk1"/>
              </a:buClr>
              <a:buSzPts val="200"/>
              <a:buFont typeface="Montserrat"/>
              <a:buNone/>
            </a:pPr>
            <a:r>
              <a:rPr lang="ru" sz="1200">
                <a:solidFill>
                  <a:schemeClr val="dk1"/>
                </a:solidFill>
                <a:latin typeface="Montserrat"/>
                <a:ea typeface="Montserrat"/>
                <a:cs typeface="Montserrat"/>
                <a:sym typeface="Montserrat"/>
              </a:rPr>
              <a:t>The last function as I said gives the result as emotion that is recognized in the speech you do. Here is the example of it to work:</a:t>
            </a:r>
            <a:endParaRPr sz="800"/>
          </a:p>
        </p:txBody>
      </p:sp>
      <p:sp>
        <p:nvSpPr>
          <p:cNvPr id="270" name="Google Shape;270;p35"/>
          <p:cNvSpPr txBox="1"/>
          <p:nvPr/>
        </p:nvSpPr>
        <p:spPr>
          <a:xfrm>
            <a:off x="1527970" y="2246750"/>
            <a:ext cx="6154500" cy="2886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lt1"/>
              </a:buClr>
              <a:buSzPts val="400"/>
              <a:buFont typeface="Montserrat"/>
              <a:buNone/>
            </a:pPr>
            <a:r>
              <a:rPr b="1" i="0" lang="ru" sz="1700" u="none" cap="none" strike="noStrike">
                <a:solidFill>
                  <a:schemeClr val="lt1"/>
                </a:solidFill>
                <a:latin typeface="Montserrat"/>
                <a:ea typeface="Montserrat"/>
                <a:cs typeface="Montserrat"/>
                <a:sym typeface="Montserrat"/>
              </a:rPr>
              <a:t>P   R   O   J   E   C   T       D   E   S   C   R   I   P   T   I   O   N</a:t>
            </a:r>
            <a:endParaRPr sz="500"/>
          </a:p>
        </p:txBody>
      </p:sp>
      <p:pic>
        <p:nvPicPr>
          <p:cNvPr id="271" name="Google Shape;271;p35"/>
          <p:cNvPicPr preferRelativeResize="0"/>
          <p:nvPr/>
        </p:nvPicPr>
        <p:blipFill>
          <a:blip r:embed="rId3">
            <a:alphaModFix/>
          </a:blip>
          <a:stretch>
            <a:fillRect/>
          </a:stretch>
        </p:blipFill>
        <p:spPr>
          <a:xfrm>
            <a:off x="152400" y="2148413"/>
            <a:ext cx="8839202" cy="993046"/>
          </a:xfrm>
          <a:prstGeom prst="rect">
            <a:avLst/>
          </a:prstGeom>
          <a:noFill/>
          <a:ln>
            <a:noFill/>
          </a:ln>
        </p:spPr>
      </p:pic>
      <p:pic>
        <p:nvPicPr>
          <p:cNvPr id="272" name="Google Shape;272;p35"/>
          <p:cNvPicPr preferRelativeResize="0"/>
          <p:nvPr/>
        </p:nvPicPr>
        <p:blipFill>
          <a:blip r:embed="rId4">
            <a:alphaModFix/>
          </a:blip>
          <a:stretch>
            <a:fillRect/>
          </a:stretch>
        </p:blipFill>
        <p:spPr>
          <a:xfrm>
            <a:off x="152400" y="3141462"/>
            <a:ext cx="8839201" cy="77288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8"/>
          <p:cNvSpPr txBox="1"/>
          <p:nvPr/>
        </p:nvSpPr>
        <p:spPr>
          <a:xfrm>
            <a:off x="3380650" y="1292775"/>
            <a:ext cx="4377600" cy="1958700"/>
          </a:xfrm>
          <a:prstGeom prst="rect">
            <a:avLst/>
          </a:prstGeom>
          <a:noFill/>
          <a:ln>
            <a:noFill/>
          </a:ln>
        </p:spPr>
        <p:txBody>
          <a:bodyPr anchorCtr="0" anchor="t" bIns="17150" lIns="34300" spcFirstLastPara="1" rIns="34300" wrap="square" tIns="17150">
            <a:spAutoFit/>
          </a:bodyPr>
          <a:lstStyle/>
          <a:p>
            <a:pPr indent="0" lvl="0" marL="0" marR="0" rtl="0" algn="l">
              <a:lnSpc>
                <a:spcPct val="100000"/>
              </a:lnSpc>
              <a:spcBef>
                <a:spcPts val="0"/>
              </a:spcBef>
              <a:spcAft>
                <a:spcPts val="0"/>
              </a:spcAft>
              <a:buClr>
                <a:schemeClr val="dk2"/>
              </a:buClr>
              <a:buSzPts val="600"/>
              <a:buFont typeface="Montserrat"/>
              <a:buNone/>
            </a:pPr>
            <a:r>
              <a:rPr lang="ru" sz="2500">
                <a:solidFill>
                  <a:schemeClr val="dk2"/>
                </a:solidFill>
                <a:latin typeface="Montserrat"/>
                <a:ea typeface="Montserrat"/>
                <a:cs typeface="Montserrat"/>
                <a:sym typeface="Montserrat"/>
              </a:rPr>
              <a:t>Python 3 as a preferred language for</a:t>
            </a:r>
            <a:r>
              <a:rPr lang="ru" sz="2500">
                <a:solidFill>
                  <a:schemeClr val="dk2"/>
                </a:solidFill>
                <a:latin typeface="Montserrat"/>
                <a:ea typeface="Montserrat"/>
                <a:cs typeface="Montserrat"/>
                <a:sym typeface="Montserrat"/>
              </a:rPr>
              <a:t> </a:t>
            </a:r>
            <a:r>
              <a:rPr lang="ru" sz="2500">
                <a:solidFill>
                  <a:schemeClr val="dk2"/>
                </a:solidFill>
                <a:latin typeface="Montserrat"/>
                <a:ea typeface="Montserrat"/>
                <a:cs typeface="Montserrat"/>
                <a:sym typeface="Montserrat"/>
              </a:rPr>
              <a:t>machine learning </a:t>
            </a:r>
            <a:endParaRPr sz="2500">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2"/>
              </a:buClr>
              <a:buSzPts val="600"/>
              <a:buFont typeface="Montserrat"/>
              <a:buNone/>
            </a:pPr>
            <a:r>
              <a:rPr lang="ru" sz="2500">
                <a:solidFill>
                  <a:schemeClr val="dk2"/>
                </a:solidFill>
                <a:latin typeface="Montserrat"/>
                <a:ea typeface="Montserrat"/>
                <a:cs typeface="Montserrat"/>
                <a:sym typeface="Montserrat"/>
              </a:rPr>
              <a:t>and natural language </a:t>
            </a:r>
            <a:endParaRPr sz="2500">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2"/>
              </a:buClr>
              <a:buSzPts val="600"/>
              <a:buFont typeface="Montserrat"/>
              <a:buNone/>
            </a:pPr>
            <a:r>
              <a:rPr lang="ru" sz="2500">
                <a:solidFill>
                  <a:schemeClr val="dk2"/>
                </a:solidFill>
                <a:latin typeface="Montserrat"/>
                <a:ea typeface="Montserrat"/>
                <a:cs typeface="Montserrat"/>
                <a:sym typeface="Montserrat"/>
              </a:rPr>
              <a:t>processing (NLP)</a:t>
            </a:r>
            <a:endParaRPr sz="2500">
              <a:solidFill>
                <a:schemeClr val="dk2"/>
              </a:solidFill>
              <a:latin typeface="Montserrat"/>
              <a:ea typeface="Montserrat"/>
              <a:cs typeface="Montserrat"/>
              <a:sym typeface="Montserrat"/>
            </a:endParaRPr>
          </a:p>
        </p:txBody>
      </p:sp>
      <p:sp>
        <p:nvSpPr>
          <p:cNvPr id="77" name="Google Shape;77;p18"/>
          <p:cNvSpPr txBox="1"/>
          <p:nvPr/>
        </p:nvSpPr>
        <p:spPr>
          <a:xfrm>
            <a:off x="3380651" y="1128847"/>
            <a:ext cx="1981200" cy="1269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200"/>
              <a:buFont typeface="Montserrat"/>
              <a:buNone/>
            </a:pPr>
            <a:r>
              <a:t/>
            </a:r>
            <a:endParaRPr sz="500"/>
          </a:p>
        </p:txBody>
      </p:sp>
      <p:sp>
        <p:nvSpPr>
          <p:cNvPr id="78" name="Google Shape;78;p18"/>
          <p:cNvSpPr txBox="1"/>
          <p:nvPr/>
        </p:nvSpPr>
        <p:spPr>
          <a:xfrm>
            <a:off x="546550" y="1128950"/>
            <a:ext cx="2733300" cy="2343600"/>
          </a:xfrm>
          <a:prstGeom prst="rect">
            <a:avLst/>
          </a:prstGeom>
          <a:noFill/>
          <a:ln>
            <a:noFill/>
          </a:ln>
        </p:spPr>
        <p:txBody>
          <a:bodyPr anchorCtr="0" anchor="t" bIns="17150" lIns="34300" spcFirstLastPara="1" rIns="34300" wrap="square" tIns="17150">
            <a:spAutoFit/>
          </a:bodyPr>
          <a:lstStyle/>
          <a:p>
            <a:pPr indent="0" lvl="0" marL="0" marR="0" rtl="0" algn="r">
              <a:lnSpc>
                <a:spcPct val="100000"/>
              </a:lnSpc>
              <a:spcBef>
                <a:spcPts val="0"/>
              </a:spcBef>
              <a:spcAft>
                <a:spcPts val="0"/>
              </a:spcAft>
              <a:buClr>
                <a:schemeClr val="dk2"/>
              </a:buClr>
              <a:buSzPts val="600"/>
              <a:buFont typeface="Montserrat"/>
              <a:buNone/>
            </a:pPr>
            <a:r>
              <a:rPr lang="ru" sz="15000">
                <a:solidFill>
                  <a:schemeClr val="dk2"/>
                </a:solidFill>
                <a:latin typeface="Montserrat"/>
                <a:ea typeface="Montserrat"/>
                <a:cs typeface="Montserrat"/>
                <a:sym typeface="Montserrat"/>
              </a:rPr>
              <a:t>0</a:t>
            </a:r>
            <a:r>
              <a:rPr lang="ru" sz="15000">
                <a:solidFill>
                  <a:schemeClr val="dk2"/>
                </a:solidFill>
                <a:latin typeface="Montserrat"/>
                <a:ea typeface="Montserrat"/>
                <a:cs typeface="Montserrat"/>
                <a:sym typeface="Montserrat"/>
              </a:rPr>
              <a:t>0</a:t>
            </a:r>
            <a:endParaRPr sz="15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6"/>
          <p:cNvSpPr txBox="1"/>
          <p:nvPr/>
        </p:nvSpPr>
        <p:spPr>
          <a:xfrm>
            <a:off x="3380650" y="1406001"/>
            <a:ext cx="4022400" cy="17895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None/>
            </a:pPr>
            <a:r>
              <a:rPr lang="ru" sz="3800">
                <a:solidFill>
                  <a:schemeClr val="dk2"/>
                </a:solidFill>
                <a:latin typeface="Montserrat"/>
                <a:ea typeface="Montserrat"/>
                <a:cs typeface="Montserrat"/>
                <a:sym typeface="Montserrat"/>
              </a:rPr>
              <a:t>Literature</a:t>
            </a:r>
            <a:endParaRPr sz="3800">
              <a:solidFill>
                <a:schemeClr val="dk2"/>
              </a:solidFill>
              <a:latin typeface="Montserrat"/>
              <a:ea typeface="Montserrat"/>
              <a:cs typeface="Montserrat"/>
              <a:sym typeface="Montserrat"/>
            </a:endParaRPr>
          </a:p>
        </p:txBody>
      </p:sp>
      <p:sp>
        <p:nvSpPr>
          <p:cNvPr id="278" name="Google Shape;278;p36"/>
          <p:cNvSpPr txBox="1"/>
          <p:nvPr/>
        </p:nvSpPr>
        <p:spPr>
          <a:xfrm>
            <a:off x="3380651" y="1128847"/>
            <a:ext cx="1981200" cy="1269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200"/>
              <a:buFont typeface="Montserrat"/>
              <a:buNone/>
            </a:pPr>
            <a:r>
              <a:t/>
            </a:r>
            <a:endParaRPr sz="500"/>
          </a:p>
        </p:txBody>
      </p:sp>
      <p:sp>
        <p:nvSpPr>
          <p:cNvPr id="279" name="Google Shape;279;p36"/>
          <p:cNvSpPr txBox="1"/>
          <p:nvPr/>
        </p:nvSpPr>
        <p:spPr>
          <a:xfrm>
            <a:off x="-226325" y="1128950"/>
            <a:ext cx="3506100" cy="2343600"/>
          </a:xfrm>
          <a:prstGeom prst="rect">
            <a:avLst/>
          </a:prstGeom>
          <a:noFill/>
          <a:ln>
            <a:noFill/>
          </a:ln>
        </p:spPr>
        <p:txBody>
          <a:bodyPr anchorCtr="0" anchor="t" bIns="17150" lIns="34300" spcFirstLastPara="1" rIns="34300" wrap="square" tIns="17150">
            <a:spAutoFit/>
          </a:bodyPr>
          <a:lstStyle/>
          <a:p>
            <a:pPr indent="0" lvl="0" marL="0" marR="0" rtl="0" algn="r">
              <a:lnSpc>
                <a:spcPct val="100000"/>
              </a:lnSpc>
              <a:spcBef>
                <a:spcPts val="0"/>
              </a:spcBef>
              <a:spcAft>
                <a:spcPts val="0"/>
              </a:spcAft>
              <a:buClr>
                <a:schemeClr val="dk2"/>
              </a:buClr>
              <a:buSzPts val="600"/>
              <a:buFont typeface="Montserrat"/>
              <a:buNone/>
            </a:pPr>
            <a:r>
              <a:rPr lang="ru" sz="15000">
                <a:solidFill>
                  <a:schemeClr val="dk2"/>
                </a:solidFill>
                <a:latin typeface="Montserrat"/>
                <a:ea typeface="Montserrat"/>
                <a:cs typeface="Montserrat"/>
                <a:sym typeface="Montserrat"/>
              </a:rPr>
              <a:t>110</a:t>
            </a:r>
            <a:endParaRPr sz="15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7"/>
          <p:cNvSpPr txBox="1"/>
          <p:nvPr/>
        </p:nvSpPr>
        <p:spPr>
          <a:xfrm>
            <a:off x="2560795" y="692702"/>
            <a:ext cx="4022400" cy="4155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dk2"/>
              </a:buClr>
              <a:buSzPts val="600"/>
              <a:buFont typeface="Montserrat"/>
              <a:buNone/>
            </a:pPr>
            <a:r>
              <a:rPr lang="ru" sz="2500">
                <a:solidFill>
                  <a:schemeClr val="dk2"/>
                </a:solidFill>
                <a:latin typeface="Montserrat"/>
                <a:ea typeface="Montserrat"/>
                <a:cs typeface="Montserrat"/>
                <a:sym typeface="Montserrat"/>
              </a:rPr>
              <a:t>LITERATURE</a:t>
            </a:r>
            <a:endParaRPr sz="500"/>
          </a:p>
        </p:txBody>
      </p:sp>
      <p:sp>
        <p:nvSpPr>
          <p:cNvPr id="285" name="Google Shape;285;p37"/>
          <p:cNvSpPr txBox="1"/>
          <p:nvPr/>
        </p:nvSpPr>
        <p:spPr>
          <a:xfrm>
            <a:off x="903528" y="1429188"/>
            <a:ext cx="7336800" cy="2285100"/>
          </a:xfrm>
          <a:prstGeom prst="rect">
            <a:avLst/>
          </a:prstGeom>
          <a:noFill/>
          <a:ln>
            <a:noFill/>
          </a:ln>
        </p:spPr>
        <p:txBody>
          <a:bodyPr anchorCtr="0" anchor="t" bIns="17150" lIns="34300" spcFirstLastPara="1" rIns="34300" wrap="square" tIns="17150">
            <a:noAutofit/>
          </a:bodyPr>
          <a:lstStyle/>
          <a:p>
            <a:pPr indent="-292100" lvl="0" marL="457200" marR="0" rtl="0" algn="just">
              <a:lnSpc>
                <a:spcPct val="150000"/>
              </a:lnSpc>
              <a:spcBef>
                <a:spcPts val="0"/>
              </a:spcBef>
              <a:spcAft>
                <a:spcPts val="0"/>
              </a:spcAft>
              <a:buClr>
                <a:schemeClr val="dk2"/>
              </a:buClr>
              <a:buSzPts val="1000"/>
              <a:buFont typeface="Montserrat"/>
              <a:buChar char="●"/>
            </a:pPr>
            <a:r>
              <a:rPr b="1" lang="ru" sz="1000">
                <a:solidFill>
                  <a:schemeClr val="dk2"/>
                </a:solidFill>
                <a:latin typeface="Montserrat"/>
                <a:ea typeface="Montserrat"/>
                <a:cs typeface="Montserrat"/>
                <a:sym typeface="Montserrat"/>
              </a:rPr>
              <a:t>dataset:</a:t>
            </a:r>
            <a:endParaRPr b="1" sz="1000">
              <a:solidFill>
                <a:schemeClr val="dk2"/>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3"/>
              </a:rPr>
              <a:t>https://www.kaggle.com/datasets/abdallahwagih/emotion-dataset</a:t>
            </a:r>
            <a:endParaRPr sz="800">
              <a:solidFill>
                <a:schemeClr val="dk1"/>
              </a:solidFill>
              <a:latin typeface="Montserrat"/>
              <a:ea typeface="Montserrat"/>
              <a:cs typeface="Montserrat"/>
              <a:sym typeface="Montserrat"/>
            </a:endParaRPr>
          </a:p>
          <a:p>
            <a:pPr indent="-292100" lvl="0" marL="457200" marR="0" rtl="0" algn="just">
              <a:lnSpc>
                <a:spcPct val="150000"/>
              </a:lnSpc>
              <a:spcBef>
                <a:spcPts val="0"/>
              </a:spcBef>
              <a:spcAft>
                <a:spcPts val="0"/>
              </a:spcAft>
              <a:buClr>
                <a:schemeClr val="dk2"/>
              </a:buClr>
              <a:buSzPts val="1000"/>
              <a:buFont typeface="Montserrat"/>
              <a:buChar char="●"/>
            </a:pPr>
            <a:r>
              <a:rPr b="1" lang="ru" sz="1000">
                <a:solidFill>
                  <a:schemeClr val="dk2"/>
                </a:solidFill>
                <a:latin typeface="Montserrat"/>
                <a:ea typeface="Montserrat"/>
                <a:cs typeface="Montserrat"/>
                <a:sym typeface="Montserrat"/>
              </a:rPr>
              <a:t>explanation:</a:t>
            </a:r>
            <a:endParaRPr b="1" sz="1000">
              <a:solidFill>
                <a:schemeClr val="dk2"/>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4"/>
              </a:rPr>
              <a:t>https://www.geeksforgeeks.org/understanding-tf-idf-term-frequency-inverse-document-frequency/</a:t>
            </a:r>
            <a:endParaRPr sz="800">
              <a:solidFill>
                <a:schemeClr val="dk1"/>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5"/>
              </a:rPr>
              <a:t>h</a:t>
            </a:r>
            <a:r>
              <a:rPr lang="ru" sz="800" u="sng">
                <a:solidFill>
                  <a:schemeClr val="hlink"/>
                </a:solidFill>
                <a:latin typeface="Montserrat"/>
                <a:ea typeface="Montserrat"/>
                <a:cs typeface="Montserrat"/>
                <a:sym typeface="Montserrat"/>
                <a:hlinkClick r:id="rId6"/>
              </a:rPr>
              <a:t>ttps://www.geeksforgeeks.org/random-forest-classifier-using-scikit-learn/</a:t>
            </a:r>
            <a:endParaRPr sz="800">
              <a:solidFill>
                <a:schemeClr val="dk1"/>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7"/>
              </a:rPr>
              <a:t>https://python-sounddevice.readthedocs.io/en/0.4.6/</a:t>
            </a:r>
            <a:endParaRPr sz="800">
              <a:solidFill>
                <a:schemeClr val="dk1"/>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8"/>
              </a:rPr>
              <a:t>https://www.youtube.com/watch?v=Pk29TV4VLEg&amp;t=147s</a:t>
            </a:r>
            <a:endParaRPr sz="800">
              <a:solidFill>
                <a:schemeClr val="dk1"/>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9"/>
              </a:rPr>
              <a:t>https://www.w3schools.com/python/pandas/pandas_csv.asp</a:t>
            </a:r>
            <a:endParaRPr sz="800">
              <a:solidFill>
                <a:schemeClr val="dk1"/>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10"/>
              </a:rPr>
              <a:t>https://www.datacamp.com/tutorial/pandas-read-csv</a:t>
            </a:r>
            <a:endParaRPr sz="800">
              <a:solidFill>
                <a:schemeClr val="dk1"/>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11"/>
              </a:rPr>
              <a:t>https://scikit-learn.org/stable/modules/generated/sklearn.model_selection.train_test_split.html</a:t>
            </a:r>
            <a:endParaRPr sz="800">
              <a:solidFill>
                <a:schemeClr val="dk1"/>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12"/>
              </a:rPr>
              <a:t>https://spacy.io/models/en</a:t>
            </a:r>
            <a:endParaRPr sz="800">
              <a:solidFill>
                <a:schemeClr val="dk1"/>
              </a:solidFill>
              <a:latin typeface="Montserrat"/>
              <a:ea typeface="Montserrat"/>
              <a:cs typeface="Montserrat"/>
              <a:sym typeface="Montserrat"/>
            </a:endParaRPr>
          </a:p>
          <a:p>
            <a:pPr indent="-279400" lvl="1" marL="914400" marR="0" rtl="0" algn="just">
              <a:lnSpc>
                <a:spcPct val="150000"/>
              </a:lnSpc>
              <a:spcBef>
                <a:spcPts val="0"/>
              </a:spcBef>
              <a:spcAft>
                <a:spcPts val="0"/>
              </a:spcAft>
              <a:buSzPts val="800"/>
              <a:buFont typeface="Montserrat"/>
              <a:buChar char="○"/>
            </a:pPr>
            <a:r>
              <a:rPr lang="ru" sz="800" u="sng">
                <a:solidFill>
                  <a:schemeClr val="hlink"/>
                </a:solidFill>
                <a:latin typeface="Montserrat"/>
                <a:ea typeface="Montserrat"/>
                <a:cs typeface="Montserrat"/>
                <a:sym typeface="Montserrat"/>
                <a:hlinkClick r:id="rId13"/>
              </a:rPr>
              <a:t>https://github.com/openai/whisper</a:t>
            </a:r>
            <a:endParaRPr sz="800">
              <a:solidFill>
                <a:schemeClr val="dk1"/>
              </a:solidFill>
              <a:latin typeface="Montserrat"/>
              <a:ea typeface="Montserrat"/>
              <a:cs typeface="Montserrat"/>
              <a:sym typeface="Montserrat"/>
            </a:endParaRPr>
          </a:p>
          <a:p>
            <a:pPr indent="0" lvl="0" marL="0" marR="0" rtl="0" algn="just">
              <a:lnSpc>
                <a:spcPct val="150000"/>
              </a:lnSpc>
              <a:spcBef>
                <a:spcPts val="0"/>
              </a:spcBef>
              <a:spcAft>
                <a:spcPts val="0"/>
              </a:spcAft>
              <a:buClr>
                <a:schemeClr val="dk1"/>
              </a:buClr>
              <a:buSzPts val="200"/>
              <a:buFont typeface="Montserrat"/>
              <a:buNone/>
            </a:pPr>
            <a:r>
              <a:t/>
            </a:r>
            <a:endParaRPr sz="8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8"/>
          <p:cNvSpPr txBox="1"/>
          <p:nvPr/>
        </p:nvSpPr>
        <p:spPr>
          <a:xfrm>
            <a:off x="3380650" y="1406001"/>
            <a:ext cx="4022400" cy="1789500"/>
          </a:xfrm>
          <a:prstGeom prst="rect">
            <a:avLst/>
          </a:prstGeom>
          <a:noFill/>
          <a:ln>
            <a:noFill/>
          </a:ln>
        </p:spPr>
        <p:txBody>
          <a:bodyPr anchorCtr="0" anchor="t" bIns="17150" lIns="34300" spcFirstLastPara="1" rIns="34300" wrap="square" tIns="17150">
            <a:spAutoFit/>
          </a:bodyPr>
          <a:lstStyle/>
          <a:p>
            <a:pPr indent="0" lvl="0" marL="0" marR="0" rtl="0" algn="l">
              <a:lnSpc>
                <a:spcPct val="100000"/>
              </a:lnSpc>
              <a:spcBef>
                <a:spcPts val="0"/>
              </a:spcBef>
              <a:spcAft>
                <a:spcPts val="0"/>
              </a:spcAft>
              <a:buClr>
                <a:schemeClr val="dk2"/>
              </a:buClr>
              <a:buSzPts val="600"/>
              <a:buFont typeface="Montserrat"/>
              <a:buNone/>
            </a:pPr>
            <a:r>
              <a:rPr lang="ru" sz="3800">
                <a:solidFill>
                  <a:schemeClr val="dk2"/>
                </a:solidFill>
                <a:latin typeface="Montserrat"/>
                <a:ea typeface="Montserrat"/>
                <a:cs typeface="Montserrat"/>
                <a:sym typeface="Montserrat"/>
              </a:rPr>
              <a:t>EMOTION RECOGNITION IN THE SPEECH</a:t>
            </a:r>
            <a:endParaRPr sz="3800">
              <a:solidFill>
                <a:schemeClr val="dk2"/>
              </a:solidFill>
              <a:latin typeface="Montserrat"/>
              <a:ea typeface="Montserrat"/>
              <a:cs typeface="Montserrat"/>
              <a:sym typeface="Montserrat"/>
            </a:endParaRPr>
          </a:p>
        </p:txBody>
      </p:sp>
      <p:sp>
        <p:nvSpPr>
          <p:cNvPr id="291" name="Google Shape;291;p38"/>
          <p:cNvSpPr txBox="1"/>
          <p:nvPr/>
        </p:nvSpPr>
        <p:spPr>
          <a:xfrm>
            <a:off x="3380651" y="1128847"/>
            <a:ext cx="1981200" cy="1269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200"/>
              <a:buFont typeface="Montserrat"/>
              <a:buNone/>
            </a:pPr>
            <a:r>
              <a:t/>
            </a:r>
            <a:endParaRPr sz="500"/>
          </a:p>
        </p:txBody>
      </p:sp>
      <p:sp>
        <p:nvSpPr>
          <p:cNvPr id="292" name="Google Shape;292;p38"/>
          <p:cNvSpPr txBox="1"/>
          <p:nvPr/>
        </p:nvSpPr>
        <p:spPr>
          <a:xfrm>
            <a:off x="-226325" y="1128950"/>
            <a:ext cx="3506100" cy="2343600"/>
          </a:xfrm>
          <a:prstGeom prst="rect">
            <a:avLst/>
          </a:prstGeom>
          <a:noFill/>
          <a:ln>
            <a:noFill/>
          </a:ln>
        </p:spPr>
        <p:txBody>
          <a:bodyPr anchorCtr="0" anchor="t" bIns="17150" lIns="34300" spcFirstLastPara="1" rIns="34300" wrap="square" tIns="17150">
            <a:spAutoFit/>
          </a:bodyPr>
          <a:lstStyle/>
          <a:p>
            <a:pPr indent="0" lvl="0" marL="0" marR="0" rtl="0" algn="r">
              <a:lnSpc>
                <a:spcPct val="100000"/>
              </a:lnSpc>
              <a:spcBef>
                <a:spcPts val="0"/>
              </a:spcBef>
              <a:spcAft>
                <a:spcPts val="0"/>
              </a:spcAft>
              <a:buClr>
                <a:schemeClr val="dk2"/>
              </a:buClr>
              <a:buSzPts val="600"/>
              <a:buFont typeface="Montserrat"/>
              <a:buNone/>
            </a:pPr>
            <a:r>
              <a:rPr lang="ru" sz="15000">
                <a:solidFill>
                  <a:schemeClr val="dk2"/>
                </a:solidFill>
                <a:latin typeface="Montserrat"/>
                <a:ea typeface="Montserrat"/>
                <a:cs typeface="Montserrat"/>
                <a:sym typeface="Montserrat"/>
              </a:rPr>
              <a:t>11</a:t>
            </a:r>
            <a:r>
              <a:rPr lang="ru" sz="15000">
                <a:solidFill>
                  <a:schemeClr val="dk2"/>
                </a:solidFill>
                <a:latin typeface="Montserrat"/>
                <a:ea typeface="Montserrat"/>
                <a:cs typeface="Montserrat"/>
                <a:sym typeface="Montserrat"/>
              </a:rPr>
              <a:t>1</a:t>
            </a:r>
            <a:endParaRPr sz="15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9"/>
          <p:cNvPicPr preferRelativeResize="0"/>
          <p:nvPr/>
        </p:nvPicPr>
        <p:blipFill rotWithShape="1">
          <a:blip r:embed="rId3">
            <a:alphaModFix/>
          </a:blip>
          <a:srcRect b="32504" l="0" r="0" t="25276"/>
          <a:stretch/>
        </p:blipFill>
        <p:spPr>
          <a:xfrm>
            <a:off x="0" y="0"/>
            <a:ext cx="9144024" cy="2171551"/>
          </a:xfrm>
          <a:prstGeom prst="rect">
            <a:avLst/>
          </a:prstGeom>
          <a:noFill/>
          <a:ln>
            <a:noFill/>
          </a:ln>
        </p:spPr>
      </p:pic>
      <p:sp>
        <p:nvSpPr>
          <p:cNvPr id="84" name="Google Shape;84;p19"/>
          <p:cNvSpPr/>
          <p:nvPr/>
        </p:nvSpPr>
        <p:spPr>
          <a:xfrm>
            <a:off x="0" y="0"/>
            <a:ext cx="9144000" cy="2171400"/>
          </a:xfrm>
          <a:prstGeom prst="rect">
            <a:avLst/>
          </a:prstGeom>
          <a:solidFill>
            <a:srgbClr val="242C35">
              <a:alpha val="72550"/>
            </a:srgbClr>
          </a:solidFill>
          <a:ln>
            <a:noFill/>
          </a:ln>
        </p:spPr>
        <p:txBody>
          <a:bodyPr anchorCtr="0" anchor="ctr" bIns="17150" lIns="34300" spcFirstLastPara="1" rIns="34300" wrap="square" tIns="1715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ontserrat"/>
              <a:ea typeface="Montserrat"/>
              <a:cs typeface="Montserrat"/>
              <a:sym typeface="Montserrat"/>
            </a:endParaRPr>
          </a:p>
        </p:txBody>
      </p:sp>
      <p:sp>
        <p:nvSpPr>
          <p:cNvPr id="85" name="Google Shape;85;p19"/>
          <p:cNvSpPr/>
          <p:nvPr/>
        </p:nvSpPr>
        <p:spPr>
          <a:xfrm rot="-5400000">
            <a:off x="1335003" y="1796272"/>
            <a:ext cx="1267800" cy="1047900"/>
          </a:xfrm>
          <a:prstGeom prst="hexagon">
            <a:avLst>
              <a:gd fmla="val 25000" name="adj"/>
              <a:gd fmla="val 115470" name="vf"/>
            </a:avLst>
          </a:prstGeom>
          <a:solidFill>
            <a:schemeClr val="accent1"/>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Montserrat"/>
              <a:ea typeface="Montserrat"/>
              <a:cs typeface="Montserrat"/>
              <a:sym typeface="Montserrat"/>
            </a:endParaRPr>
          </a:p>
        </p:txBody>
      </p:sp>
      <p:sp>
        <p:nvSpPr>
          <p:cNvPr id="86" name="Google Shape;86;p19"/>
          <p:cNvSpPr/>
          <p:nvPr/>
        </p:nvSpPr>
        <p:spPr>
          <a:xfrm rot="-5400000">
            <a:off x="4069174" y="1796272"/>
            <a:ext cx="1267800" cy="1047900"/>
          </a:xfrm>
          <a:prstGeom prst="hexagon">
            <a:avLst>
              <a:gd fmla="val 25000" name="adj"/>
              <a:gd fmla="val 115470" name="vf"/>
            </a:avLst>
          </a:prstGeom>
          <a:solidFill>
            <a:schemeClr val="accent2"/>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Montserrat"/>
              <a:ea typeface="Montserrat"/>
              <a:cs typeface="Montserrat"/>
              <a:sym typeface="Montserrat"/>
            </a:endParaRPr>
          </a:p>
        </p:txBody>
      </p:sp>
      <p:sp>
        <p:nvSpPr>
          <p:cNvPr id="87" name="Google Shape;87;p19"/>
          <p:cNvSpPr txBox="1"/>
          <p:nvPr/>
        </p:nvSpPr>
        <p:spPr>
          <a:xfrm>
            <a:off x="4462670" y="1920020"/>
            <a:ext cx="389100" cy="800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ru" sz="4000">
                <a:solidFill>
                  <a:schemeClr val="lt1"/>
                </a:solidFill>
                <a:latin typeface="Montserrat"/>
                <a:ea typeface="Montserrat"/>
                <a:cs typeface="Montserrat"/>
                <a:sym typeface="Montserrat"/>
              </a:rPr>
              <a:t>2</a:t>
            </a:r>
            <a:endParaRPr>
              <a:solidFill>
                <a:schemeClr val="lt1"/>
              </a:solidFill>
            </a:endParaRPr>
          </a:p>
        </p:txBody>
      </p:sp>
      <p:sp>
        <p:nvSpPr>
          <p:cNvPr id="88" name="Google Shape;88;p19"/>
          <p:cNvSpPr/>
          <p:nvPr/>
        </p:nvSpPr>
        <p:spPr>
          <a:xfrm rot="-5400000">
            <a:off x="6803323" y="1796272"/>
            <a:ext cx="1267800" cy="1047900"/>
          </a:xfrm>
          <a:prstGeom prst="hexagon">
            <a:avLst>
              <a:gd fmla="val 25000" name="adj"/>
              <a:gd fmla="val 115470" name="vf"/>
            </a:avLst>
          </a:prstGeom>
          <a:solidFill>
            <a:schemeClr val="accent4"/>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Montserrat"/>
              <a:ea typeface="Montserrat"/>
              <a:cs typeface="Montserrat"/>
              <a:sym typeface="Montserrat"/>
            </a:endParaRPr>
          </a:p>
        </p:txBody>
      </p:sp>
      <p:sp>
        <p:nvSpPr>
          <p:cNvPr id="89" name="Google Shape;89;p19"/>
          <p:cNvSpPr txBox="1"/>
          <p:nvPr/>
        </p:nvSpPr>
        <p:spPr>
          <a:xfrm>
            <a:off x="1889700" y="599488"/>
            <a:ext cx="5364600" cy="804300"/>
          </a:xfrm>
          <a:prstGeom prst="rect">
            <a:avLst/>
          </a:prstGeom>
          <a:noFill/>
          <a:ln>
            <a:noFill/>
          </a:ln>
        </p:spPr>
        <p:txBody>
          <a:bodyPr anchorCtr="0" anchor="t" bIns="17150" lIns="34300" spcFirstLastPara="1" rIns="34300" wrap="square" tIns="17150">
            <a:spAutoFit/>
          </a:bodyPr>
          <a:lstStyle/>
          <a:p>
            <a:pPr indent="0" lvl="0" marL="0" marR="0" rtl="0" algn="ctr">
              <a:lnSpc>
                <a:spcPct val="100000"/>
              </a:lnSpc>
              <a:spcBef>
                <a:spcPts val="0"/>
              </a:spcBef>
              <a:spcAft>
                <a:spcPts val="0"/>
              </a:spcAft>
              <a:buClr>
                <a:schemeClr val="lt1"/>
              </a:buClr>
              <a:buSzPts val="600"/>
              <a:buFont typeface="Montserrat"/>
              <a:buNone/>
            </a:pPr>
            <a:r>
              <a:rPr lang="ru" sz="2500">
                <a:solidFill>
                  <a:schemeClr val="lt1"/>
                </a:solidFill>
                <a:latin typeface="Montserrat"/>
                <a:ea typeface="Montserrat"/>
                <a:cs typeface="Montserrat"/>
                <a:sym typeface="Montserrat"/>
              </a:rPr>
              <a:t>PROS FOR USING PYTHON IN MACHINE LEARNING AND NLP</a:t>
            </a:r>
            <a:endParaRPr sz="500"/>
          </a:p>
        </p:txBody>
      </p:sp>
      <p:sp>
        <p:nvSpPr>
          <p:cNvPr id="90" name="Google Shape;90;p19"/>
          <p:cNvSpPr txBox="1"/>
          <p:nvPr/>
        </p:nvSpPr>
        <p:spPr>
          <a:xfrm>
            <a:off x="1092541" y="3037220"/>
            <a:ext cx="1728600" cy="373200"/>
          </a:xfrm>
          <a:prstGeom prst="rect">
            <a:avLst/>
          </a:prstGeom>
          <a:noFill/>
          <a:ln>
            <a:noFill/>
          </a:ln>
        </p:spPr>
        <p:txBody>
          <a:bodyPr anchorCtr="0" anchor="t" bIns="17150" lIns="34300" spcFirstLastPara="1" rIns="34300" wrap="square" tIns="17150">
            <a:spAutoFit/>
          </a:bodyPr>
          <a:lstStyle/>
          <a:p>
            <a:pPr indent="0" lvl="0" marL="0" marR="0" rtl="0" algn="ctr">
              <a:lnSpc>
                <a:spcPct val="100000"/>
              </a:lnSpc>
              <a:spcBef>
                <a:spcPts val="0"/>
              </a:spcBef>
              <a:spcAft>
                <a:spcPts val="0"/>
              </a:spcAft>
              <a:buClr>
                <a:schemeClr val="accent1"/>
              </a:buClr>
              <a:buSzPts val="300"/>
              <a:buFont typeface="Montserrat"/>
              <a:buNone/>
            </a:pPr>
            <a:r>
              <a:rPr lang="ru" sz="1100">
                <a:solidFill>
                  <a:schemeClr val="accent1"/>
                </a:solidFill>
                <a:latin typeface="Montserrat"/>
                <a:ea typeface="Montserrat"/>
                <a:cs typeface="Montserrat"/>
                <a:sym typeface="Montserrat"/>
              </a:rPr>
              <a:t>READABILITY AND EXPRESSIVENESS</a:t>
            </a:r>
            <a:endParaRPr sz="400"/>
          </a:p>
        </p:txBody>
      </p:sp>
      <p:sp>
        <p:nvSpPr>
          <p:cNvPr id="91" name="Google Shape;91;p19"/>
          <p:cNvSpPr txBox="1"/>
          <p:nvPr/>
        </p:nvSpPr>
        <p:spPr>
          <a:xfrm>
            <a:off x="3769938" y="3037220"/>
            <a:ext cx="1881600" cy="373200"/>
          </a:xfrm>
          <a:prstGeom prst="rect">
            <a:avLst/>
          </a:prstGeom>
          <a:noFill/>
          <a:ln>
            <a:noFill/>
          </a:ln>
        </p:spPr>
        <p:txBody>
          <a:bodyPr anchorCtr="0" anchor="t" bIns="17150" lIns="34300" spcFirstLastPara="1" rIns="34300" wrap="square" tIns="17150">
            <a:spAutoFit/>
          </a:bodyPr>
          <a:lstStyle/>
          <a:p>
            <a:pPr indent="0" lvl="0" marL="0" marR="0" rtl="0" algn="ctr">
              <a:lnSpc>
                <a:spcPct val="100000"/>
              </a:lnSpc>
              <a:spcBef>
                <a:spcPts val="0"/>
              </a:spcBef>
              <a:spcAft>
                <a:spcPts val="0"/>
              </a:spcAft>
              <a:buClr>
                <a:schemeClr val="accent1"/>
              </a:buClr>
              <a:buSzPts val="300"/>
              <a:buFont typeface="Montserrat"/>
              <a:buNone/>
            </a:pPr>
            <a:r>
              <a:rPr lang="ru" sz="1100">
                <a:solidFill>
                  <a:schemeClr val="accent1"/>
                </a:solidFill>
                <a:latin typeface="Montserrat"/>
                <a:ea typeface="Montserrat"/>
                <a:cs typeface="Montserrat"/>
                <a:sym typeface="Montserrat"/>
              </a:rPr>
              <a:t>EXTENSIVE LIBRARIES AND FRAMEWORKS</a:t>
            </a:r>
            <a:endParaRPr sz="400"/>
          </a:p>
        </p:txBody>
      </p:sp>
      <p:sp>
        <p:nvSpPr>
          <p:cNvPr id="92" name="Google Shape;92;p19"/>
          <p:cNvSpPr txBox="1"/>
          <p:nvPr/>
        </p:nvSpPr>
        <p:spPr>
          <a:xfrm>
            <a:off x="6845760" y="3037226"/>
            <a:ext cx="1205700" cy="2193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accent1"/>
              </a:buClr>
              <a:buSzPts val="300"/>
              <a:buFont typeface="Montserrat"/>
              <a:buNone/>
            </a:pPr>
            <a:r>
              <a:rPr lang="ru" sz="1100">
                <a:solidFill>
                  <a:schemeClr val="accent1"/>
                </a:solidFill>
                <a:latin typeface="Montserrat"/>
                <a:ea typeface="Montserrat"/>
                <a:cs typeface="Montserrat"/>
                <a:sym typeface="Montserrat"/>
              </a:rPr>
              <a:t>DATA SCIENCE CAPABILITIES</a:t>
            </a:r>
            <a:endParaRPr sz="400"/>
          </a:p>
        </p:txBody>
      </p:sp>
      <p:sp>
        <p:nvSpPr>
          <p:cNvPr id="93" name="Google Shape;93;p19"/>
          <p:cNvSpPr txBox="1"/>
          <p:nvPr/>
        </p:nvSpPr>
        <p:spPr>
          <a:xfrm>
            <a:off x="1762291" y="1938270"/>
            <a:ext cx="389100" cy="800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ru" sz="4000">
                <a:solidFill>
                  <a:schemeClr val="lt1"/>
                </a:solidFill>
                <a:latin typeface="Montserrat"/>
                <a:ea typeface="Montserrat"/>
                <a:cs typeface="Montserrat"/>
                <a:sym typeface="Montserrat"/>
              </a:rPr>
              <a:t>1</a:t>
            </a:r>
            <a:endParaRPr>
              <a:solidFill>
                <a:schemeClr val="lt1"/>
              </a:solidFill>
            </a:endParaRPr>
          </a:p>
        </p:txBody>
      </p:sp>
      <p:sp>
        <p:nvSpPr>
          <p:cNvPr id="94" name="Google Shape;94;p19"/>
          <p:cNvSpPr txBox="1"/>
          <p:nvPr/>
        </p:nvSpPr>
        <p:spPr>
          <a:xfrm>
            <a:off x="7220048" y="1938270"/>
            <a:ext cx="389100" cy="800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ru" sz="4000">
                <a:solidFill>
                  <a:schemeClr val="lt1"/>
                </a:solidFill>
                <a:latin typeface="Montserrat"/>
                <a:ea typeface="Montserrat"/>
                <a:cs typeface="Montserrat"/>
                <a:sym typeface="Montserrat"/>
              </a:rPr>
              <a:t>3</a:t>
            </a:r>
            <a:endParaRPr>
              <a:solidFill>
                <a:schemeClr val="lt1"/>
              </a:solidFill>
            </a:endParaRPr>
          </a:p>
        </p:txBody>
      </p:sp>
      <p:sp>
        <p:nvSpPr>
          <p:cNvPr id="95" name="Google Shape;95;p19"/>
          <p:cNvSpPr txBox="1"/>
          <p:nvPr/>
        </p:nvSpPr>
        <p:spPr>
          <a:xfrm>
            <a:off x="1164100" y="3497320"/>
            <a:ext cx="1585500" cy="10467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ru" sz="800">
                <a:solidFill>
                  <a:schemeClr val="dk1"/>
                </a:solidFill>
                <a:latin typeface="Montserrat"/>
                <a:ea typeface="Montserrat"/>
                <a:cs typeface="Montserrat"/>
                <a:sym typeface="Montserrat"/>
              </a:rPr>
              <a:t>Python's syntax is clean and readable, making it easier for developers to express complex ideas concisely</a:t>
            </a:r>
            <a:endParaRPr sz="500">
              <a:solidFill>
                <a:schemeClr val="dk2"/>
              </a:solidFill>
            </a:endParaRPr>
          </a:p>
        </p:txBody>
      </p:sp>
      <p:sp>
        <p:nvSpPr>
          <p:cNvPr id="96" name="Google Shape;96;p19"/>
          <p:cNvSpPr txBox="1"/>
          <p:nvPr/>
        </p:nvSpPr>
        <p:spPr>
          <a:xfrm>
            <a:off x="3910325" y="3497320"/>
            <a:ext cx="1585500" cy="10467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ru" sz="800">
                <a:solidFill>
                  <a:schemeClr val="dk1"/>
                </a:solidFill>
                <a:latin typeface="Montserrat"/>
                <a:ea typeface="Montserrat"/>
                <a:cs typeface="Montserrat"/>
                <a:sym typeface="Montserrat"/>
              </a:rPr>
              <a:t>Python boasts a rich ecosystem of libraries and frameworks specifically designed for machine learning and NLP</a:t>
            </a:r>
            <a:endParaRPr sz="500">
              <a:solidFill>
                <a:schemeClr val="dk2"/>
              </a:solidFill>
            </a:endParaRPr>
          </a:p>
        </p:txBody>
      </p:sp>
      <p:sp>
        <p:nvSpPr>
          <p:cNvPr id="97" name="Google Shape;97;p19"/>
          <p:cNvSpPr txBox="1"/>
          <p:nvPr/>
        </p:nvSpPr>
        <p:spPr>
          <a:xfrm>
            <a:off x="6633200" y="3497320"/>
            <a:ext cx="1585500" cy="8619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ru" sz="800">
                <a:solidFill>
                  <a:schemeClr val="dk1"/>
                </a:solidFill>
                <a:latin typeface="Montserrat"/>
                <a:ea typeface="Montserrat"/>
                <a:cs typeface="Montserrat"/>
                <a:sym typeface="Montserrat"/>
              </a:rPr>
              <a:t>Python's popularity in data science aligns well with the requirements of machine learning and NLP projects.</a:t>
            </a:r>
            <a:endParaRPr sz="5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nvSpPr>
        <p:spPr>
          <a:xfrm>
            <a:off x="3380645" y="1292775"/>
            <a:ext cx="4022400" cy="7965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600"/>
              <a:buFont typeface="Montserrat"/>
              <a:buNone/>
            </a:pPr>
            <a:r>
              <a:rPr lang="ru" sz="2500">
                <a:solidFill>
                  <a:schemeClr val="dk2"/>
                </a:solidFill>
                <a:latin typeface="Montserrat"/>
                <a:ea typeface="Montserrat"/>
                <a:cs typeface="Montserrat"/>
                <a:sym typeface="Montserrat"/>
              </a:rPr>
              <a:t>The materials used in the project include such as libraries, datasets and additional sources are following:</a:t>
            </a:r>
            <a:endParaRPr sz="2500">
              <a:solidFill>
                <a:schemeClr val="dk2"/>
              </a:solidFill>
              <a:latin typeface="Montserrat"/>
              <a:ea typeface="Montserrat"/>
              <a:cs typeface="Montserrat"/>
              <a:sym typeface="Montserrat"/>
            </a:endParaRPr>
          </a:p>
        </p:txBody>
      </p:sp>
      <p:sp>
        <p:nvSpPr>
          <p:cNvPr id="103" name="Google Shape;103;p20"/>
          <p:cNvSpPr txBox="1"/>
          <p:nvPr/>
        </p:nvSpPr>
        <p:spPr>
          <a:xfrm>
            <a:off x="3380651" y="1128847"/>
            <a:ext cx="1981200" cy="1269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200"/>
              <a:buFont typeface="Montserrat"/>
              <a:buNone/>
            </a:pPr>
            <a:r>
              <a:t/>
            </a:r>
            <a:endParaRPr sz="500"/>
          </a:p>
        </p:txBody>
      </p:sp>
      <p:sp>
        <p:nvSpPr>
          <p:cNvPr id="104" name="Google Shape;104;p20"/>
          <p:cNvSpPr txBox="1"/>
          <p:nvPr/>
        </p:nvSpPr>
        <p:spPr>
          <a:xfrm>
            <a:off x="3380650" y="2120725"/>
            <a:ext cx="3506100" cy="2056200"/>
          </a:xfrm>
          <a:prstGeom prst="rect">
            <a:avLst/>
          </a:prstGeom>
          <a:noFill/>
          <a:ln>
            <a:noFill/>
          </a:ln>
        </p:spPr>
        <p:txBody>
          <a:bodyPr anchorCtr="0" anchor="t" bIns="17150" lIns="34300" spcFirstLastPara="1" rIns="34300" wrap="square" tIns="17150">
            <a:noAutofit/>
          </a:bodyPr>
          <a:lstStyle/>
          <a:p>
            <a:pPr indent="0" lvl="0" marL="0" marR="0" rtl="0" algn="l">
              <a:lnSpc>
                <a:spcPct val="150000"/>
              </a:lnSpc>
              <a:spcBef>
                <a:spcPts val="0"/>
              </a:spcBef>
              <a:spcAft>
                <a:spcPts val="0"/>
              </a:spcAft>
              <a:buClr>
                <a:schemeClr val="dk2"/>
              </a:buClr>
              <a:buSzPts val="1100"/>
              <a:buFont typeface="Arial"/>
              <a:buNone/>
            </a:pPr>
            <a:r>
              <a:t/>
            </a:r>
            <a:endParaRPr sz="800">
              <a:solidFill>
                <a:srgbClr val="434343"/>
              </a:solidFill>
              <a:latin typeface="Montserrat"/>
              <a:ea typeface="Montserrat"/>
              <a:cs typeface="Montserrat"/>
              <a:sym typeface="Montserrat"/>
            </a:endParaRPr>
          </a:p>
          <a:p>
            <a:pPr indent="0" lvl="0" marL="0" marR="0" rtl="0" algn="l">
              <a:lnSpc>
                <a:spcPct val="150000"/>
              </a:lnSpc>
              <a:spcBef>
                <a:spcPts val="0"/>
              </a:spcBef>
              <a:spcAft>
                <a:spcPts val="0"/>
              </a:spcAft>
              <a:buNone/>
            </a:pPr>
            <a:r>
              <a:t/>
            </a:r>
            <a:endParaRPr sz="800">
              <a:solidFill>
                <a:srgbClr val="434343"/>
              </a:solidFill>
              <a:latin typeface="Montserrat"/>
              <a:ea typeface="Montserrat"/>
              <a:cs typeface="Montserrat"/>
              <a:sym typeface="Montserrat"/>
            </a:endParaRPr>
          </a:p>
        </p:txBody>
      </p:sp>
      <p:sp>
        <p:nvSpPr>
          <p:cNvPr id="105" name="Google Shape;105;p20"/>
          <p:cNvSpPr txBox="1"/>
          <p:nvPr/>
        </p:nvSpPr>
        <p:spPr>
          <a:xfrm>
            <a:off x="-226325" y="1128950"/>
            <a:ext cx="3506100" cy="2343600"/>
          </a:xfrm>
          <a:prstGeom prst="rect">
            <a:avLst/>
          </a:prstGeom>
          <a:noFill/>
          <a:ln>
            <a:noFill/>
          </a:ln>
        </p:spPr>
        <p:txBody>
          <a:bodyPr anchorCtr="0" anchor="t" bIns="17150" lIns="34300" spcFirstLastPara="1" rIns="34300" wrap="square" tIns="17150">
            <a:spAutoFit/>
          </a:bodyPr>
          <a:lstStyle/>
          <a:p>
            <a:pPr indent="0" lvl="0" marL="0" marR="0" rtl="0" algn="r">
              <a:lnSpc>
                <a:spcPct val="100000"/>
              </a:lnSpc>
              <a:spcBef>
                <a:spcPts val="0"/>
              </a:spcBef>
              <a:spcAft>
                <a:spcPts val="0"/>
              </a:spcAft>
              <a:buClr>
                <a:schemeClr val="dk2"/>
              </a:buClr>
              <a:buSzPts val="600"/>
              <a:buFont typeface="Montserrat"/>
              <a:buNone/>
            </a:pPr>
            <a:r>
              <a:rPr lang="ru" sz="15000">
                <a:solidFill>
                  <a:schemeClr val="dk2"/>
                </a:solidFill>
                <a:latin typeface="Montserrat"/>
                <a:ea typeface="Montserrat"/>
                <a:cs typeface="Montserrat"/>
                <a:sym typeface="Montserrat"/>
              </a:rPr>
              <a:t>0</a:t>
            </a:r>
            <a:r>
              <a:rPr lang="ru" sz="15000">
                <a:solidFill>
                  <a:schemeClr val="dk2"/>
                </a:solidFill>
                <a:latin typeface="Montserrat"/>
                <a:ea typeface="Montserrat"/>
                <a:cs typeface="Montserrat"/>
                <a:sym typeface="Montserrat"/>
              </a:rPr>
              <a:t>1</a:t>
            </a:r>
            <a:endParaRPr sz="15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p:nvPr/>
        </p:nvSpPr>
        <p:spPr>
          <a:xfrm>
            <a:off x="7023601" y="1051123"/>
            <a:ext cx="302100" cy="301800"/>
          </a:xfrm>
          <a:custGeom>
            <a:rect b="b" l="l" r="r" t="t"/>
            <a:pathLst>
              <a:path extrusionOk="0" h="120000" w="120000">
                <a:moveTo>
                  <a:pt x="73638" y="87272"/>
                </a:moveTo>
                <a:lnTo>
                  <a:pt x="57272" y="87272"/>
                </a:lnTo>
                <a:cubicBezTo>
                  <a:pt x="55766" y="87272"/>
                  <a:pt x="54544" y="88494"/>
                  <a:pt x="54544" y="90000"/>
                </a:cubicBezTo>
                <a:cubicBezTo>
                  <a:pt x="54544" y="91511"/>
                  <a:pt x="55766" y="92727"/>
                  <a:pt x="57272" y="92727"/>
                </a:cubicBezTo>
                <a:lnTo>
                  <a:pt x="73638" y="92727"/>
                </a:lnTo>
                <a:cubicBezTo>
                  <a:pt x="75138" y="92727"/>
                  <a:pt x="76361" y="91511"/>
                  <a:pt x="76361" y="90000"/>
                </a:cubicBezTo>
                <a:cubicBezTo>
                  <a:pt x="76361" y="88494"/>
                  <a:pt x="75138" y="87272"/>
                  <a:pt x="73638" y="87272"/>
                </a:cubicBezTo>
                <a:moveTo>
                  <a:pt x="54544" y="68183"/>
                </a:moveTo>
                <a:cubicBezTo>
                  <a:pt x="54544" y="67288"/>
                  <a:pt x="54088" y="66533"/>
                  <a:pt x="53427" y="66038"/>
                </a:cubicBezTo>
                <a:lnTo>
                  <a:pt x="53455" y="66000"/>
                </a:lnTo>
                <a:lnTo>
                  <a:pt x="31638" y="49638"/>
                </a:lnTo>
                <a:lnTo>
                  <a:pt x="31611" y="49672"/>
                </a:lnTo>
                <a:cubicBezTo>
                  <a:pt x="31155" y="49333"/>
                  <a:pt x="30616" y="49088"/>
                  <a:pt x="30000" y="49088"/>
                </a:cubicBezTo>
                <a:cubicBezTo>
                  <a:pt x="28494" y="49088"/>
                  <a:pt x="27272" y="50311"/>
                  <a:pt x="27272" y="51816"/>
                </a:cubicBezTo>
                <a:cubicBezTo>
                  <a:pt x="27272" y="52711"/>
                  <a:pt x="27727" y="53466"/>
                  <a:pt x="28388" y="53961"/>
                </a:cubicBezTo>
                <a:lnTo>
                  <a:pt x="28361" y="54000"/>
                </a:lnTo>
                <a:lnTo>
                  <a:pt x="47272" y="68183"/>
                </a:lnTo>
                <a:lnTo>
                  <a:pt x="28361" y="82366"/>
                </a:lnTo>
                <a:lnTo>
                  <a:pt x="28388" y="82400"/>
                </a:lnTo>
                <a:cubicBezTo>
                  <a:pt x="27727" y="82900"/>
                  <a:pt x="27272" y="83655"/>
                  <a:pt x="27272" y="84544"/>
                </a:cubicBezTo>
                <a:cubicBezTo>
                  <a:pt x="27272" y="86055"/>
                  <a:pt x="28494" y="87272"/>
                  <a:pt x="30000" y="87272"/>
                </a:cubicBezTo>
                <a:cubicBezTo>
                  <a:pt x="30616" y="87272"/>
                  <a:pt x="31150" y="87033"/>
                  <a:pt x="31611" y="86688"/>
                </a:cubicBezTo>
                <a:lnTo>
                  <a:pt x="31638" y="86727"/>
                </a:lnTo>
                <a:lnTo>
                  <a:pt x="53455" y="70366"/>
                </a:lnTo>
                <a:lnTo>
                  <a:pt x="53427" y="70327"/>
                </a:lnTo>
                <a:cubicBezTo>
                  <a:pt x="54088" y="69827"/>
                  <a:pt x="54544" y="69072"/>
                  <a:pt x="54544" y="68183"/>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262626"/>
          </a:solidFill>
          <a:ln cap="flat" cmpd="sng" w="19050">
            <a:solidFill>
              <a:schemeClr val="dk2"/>
            </a:solidFill>
            <a:prstDash val="solid"/>
            <a:round/>
            <a:headEnd len="sm" w="sm" type="none"/>
            <a:tailEnd len="sm" w="sm" type="none"/>
          </a:ln>
        </p:spPr>
        <p:txBody>
          <a:bodyPr anchorCtr="0" anchor="ctr" bIns="14275" lIns="14275" spcFirstLastPara="1" rIns="14275" wrap="square" tIns="142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7F7F7F"/>
              </a:solidFill>
              <a:latin typeface="Lato"/>
              <a:ea typeface="Lato"/>
              <a:cs typeface="Lato"/>
              <a:sym typeface="Lato"/>
            </a:endParaRPr>
          </a:p>
        </p:txBody>
      </p:sp>
      <p:sp>
        <p:nvSpPr>
          <p:cNvPr id="111" name="Google Shape;111;p21"/>
          <p:cNvSpPr/>
          <p:nvPr/>
        </p:nvSpPr>
        <p:spPr>
          <a:xfrm>
            <a:off x="1836550" y="1051132"/>
            <a:ext cx="302100" cy="301800"/>
          </a:xfrm>
          <a:custGeom>
            <a:rect b="b" l="l" r="r" t="t"/>
            <a:pathLst>
              <a:path extrusionOk="0" h="120000" w="120000">
                <a:moveTo>
                  <a:pt x="114544" y="66733"/>
                </a:moveTo>
                <a:cubicBezTo>
                  <a:pt x="114522" y="66744"/>
                  <a:pt x="114505" y="66755"/>
                  <a:pt x="114483" y="66755"/>
                </a:cubicBezTo>
                <a:lnTo>
                  <a:pt x="108900" y="68155"/>
                </a:lnTo>
                <a:cubicBezTo>
                  <a:pt x="106977" y="68633"/>
                  <a:pt x="105466" y="70122"/>
                  <a:pt x="104955" y="72033"/>
                </a:cubicBezTo>
                <a:cubicBezTo>
                  <a:pt x="103905" y="75955"/>
                  <a:pt x="102338" y="79733"/>
                  <a:pt x="100294" y="83255"/>
                </a:cubicBezTo>
                <a:cubicBezTo>
                  <a:pt x="99294" y="84972"/>
                  <a:pt x="99311" y="87094"/>
                  <a:pt x="100333" y="88800"/>
                </a:cubicBezTo>
                <a:lnTo>
                  <a:pt x="103338" y="93805"/>
                </a:lnTo>
                <a:lnTo>
                  <a:pt x="93811" y="103333"/>
                </a:lnTo>
                <a:cubicBezTo>
                  <a:pt x="93788" y="103322"/>
                  <a:pt x="93766" y="103316"/>
                  <a:pt x="93750" y="103305"/>
                </a:cubicBezTo>
                <a:lnTo>
                  <a:pt x="88766" y="100316"/>
                </a:lnTo>
                <a:cubicBezTo>
                  <a:pt x="87900" y="99800"/>
                  <a:pt x="86933" y="99538"/>
                  <a:pt x="85961" y="99538"/>
                </a:cubicBezTo>
                <a:cubicBezTo>
                  <a:pt x="85022" y="99538"/>
                  <a:pt x="84077" y="99783"/>
                  <a:pt x="83233" y="100272"/>
                </a:cubicBezTo>
                <a:cubicBezTo>
                  <a:pt x="79711" y="102305"/>
                  <a:pt x="75950" y="103866"/>
                  <a:pt x="72044" y="104911"/>
                </a:cubicBezTo>
                <a:cubicBezTo>
                  <a:pt x="70133" y="105422"/>
                  <a:pt x="68644" y="106933"/>
                  <a:pt x="68161" y="108855"/>
                </a:cubicBezTo>
                <a:lnTo>
                  <a:pt x="66755" y="114483"/>
                </a:lnTo>
                <a:cubicBezTo>
                  <a:pt x="66750" y="114505"/>
                  <a:pt x="66744" y="114522"/>
                  <a:pt x="66733" y="114550"/>
                </a:cubicBezTo>
                <a:lnTo>
                  <a:pt x="53261" y="114550"/>
                </a:lnTo>
                <a:lnTo>
                  <a:pt x="51838" y="108855"/>
                </a:lnTo>
                <a:cubicBezTo>
                  <a:pt x="51355" y="106933"/>
                  <a:pt x="49866" y="105422"/>
                  <a:pt x="47955" y="104911"/>
                </a:cubicBezTo>
                <a:cubicBezTo>
                  <a:pt x="44050" y="103866"/>
                  <a:pt x="40288" y="102305"/>
                  <a:pt x="36761" y="100272"/>
                </a:cubicBezTo>
                <a:cubicBezTo>
                  <a:pt x="35916" y="99783"/>
                  <a:pt x="34977" y="99538"/>
                  <a:pt x="34038" y="99538"/>
                </a:cubicBezTo>
                <a:cubicBezTo>
                  <a:pt x="33061" y="99538"/>
                  <a:pt x="32094" y="99800"/>
                  <a:pt x="31227" y="100316"/>
                </a:cubicBezTo>
                <a:lnTo>
                  <a:pt x="26250" y="103305"/>
                </a:lnTo>
                <a:cubicBezTo>
                  <a:pt x="26233" y="103316"/>
                  <a:pt x="26211" y="103322"/>
                  <a:pt x="26188" y="103333"/>
                </a:cubicBezTo>
                <a:lnTo>
                  <a:pt x="16666" y="93805"/>
                </a:lnTo>
                <a:lnTo>
                  <a:pt x="19666" y="88800"/>
                </a:lnTo>
                <a:cubicBezTo>
                  <a:pt x="20688" y="87094"/>
                  <a:pt x="20705" y="84972"/>
                  <a:pt x="19711" y="83255"/>
                </a:cubicBezTo>
                <a:cubicBezTo>
                  <a:pt x="17661" y="79727"/>
                  <a:pt x="16094" y="75955"/>
                  <a:pt x="15044" y="72033"/>
                </a:cubicBezTo>
                <a:cubicBezTo>
                  <a:pt x="14533" y="70122"/>
                  <a:pt x="13016" y="68633"/>
                  <a:pt x="11100" y="68155"/>
                </a:cubicBezTo>
                <a:lnTo>
                  <a:pt x="5516" y="66755"/>
                </a:lnTo>
                <a:cubicBezTo>
                  <a:pt x="5494" y="66755"/>
                  <a:pt x="5477" y="66744"/>
                  <a:pt x="5455" y="66733"/>
                </a:cubicBezTo>
                <a:lnTo>
                  <a:pt x="5455" y="53261"/>
                </a:lnTo>
                <a:lnTo>
                  <a:pt x="11100" y="51850"/>
                </a:lnTo>
                <a:cubicBezTo>
                  <a:pt x="13016" y="51366"/>
                  <a:pt x="14533" y="49883"/>
                  <a:pt x="15044" y="47966"/>
                </a:cubicBezTo>
                <a:cubicBezTo>
                  <a:pt x="16094" y="44050"/>
                  <a:pt x="17661" y="40272"/>
                  <a:pt x="19711" y="36750"/>
                </a:cubicBezTo>
                <a:cubicBezTo>
                  <a:pt x="20705" y="35027"/>
                  <a:pt x="20688" y="32905"/>
                  <a:pt x="19666" y="31205"/>
                </a:cubicBezTo>
                <a:lnTo>
                  <a:pt x="16694" y="26250"/>
                </a:lnTo>
                <a:cubicBezTo>
                  <a:pt x="16688" y="26233"/>
                  <a:pt x="16677" y="26216"/>
                  <a:pt x="16666" y="26194"/>
                </a:cubicBezTo>
                <a:lnTo>
                  <a:pt x="26194" y="16666"/>
                </a:lnTo>
                <a:lnTo>
                  <a:pt x="31227" y="19683"/>
                </a:lnTo>
                <a:cubicBezTo>
                  <a:pt x="32094" y="20205"/>
                  <a:pt x="33061" y="20461"/>
                  <a:pt x="34038" y="20461"/>
                </a:cubicBezTo>
                <a:cubicBezTo>
                  <a:pt x="34977" y="20461"/>
                  <a:pt x="35916" y="20216"/>
                  <a:pt x="36766" y="19733"/>
                </a:cubicBezTo>
                <a:cubicBezTo>
                  <a:pt x="40283" y="17694"/>
                  <a:pt x="44050" y="16133"/>
                  <a:pt x="47955" y="15094"/>
                </a:cubicBezTo>
                <a:cubicBezTo>
                  <a:pt x="49866" y="14577"/>
                  <a:pt x="51355" y="13066"/>
                  <a:pt x="51838" y="11144"/>
                </a:cubicBezTo>
                <a:lnTo>
                  <a:pt x="53261" y="5455"/>
                </a:lnTo>
                <a:lnTo>
                  <a:pt x="66733" y="5455"/>
                </a:lnTo>
                <a:cubicBezTo>
                  <a:pt x="66744" y="5477"/>
                  <a:pt x="66750" y="5494"/>
                  <a:pt x="66755" y="5516"/>
                </a:cubicBezTo>
                <a:lnTo>
                  <a:pt x="68161" y="11144"/>
                </a:lnTo>
                <a:cubicBezTo>
                  <a:pt x="68644" y="13066"/>
                  <a:pt x="70133" y="14577"/>
                  <a:pt x="72044" y="15094"/>
                </a:cubicBezTo>
                <a:cubicBezTo>
                  <a:pt x="75950" y="16133"/>
                  <a:pt x="79711" y="17694"/>
                  <a:pt x="83233" y="19733"/>
                </a:cubicBezTo>
                <a:cubicBezTo>
                  <a:pt x="84077" y="20216"/>
                  <a:pt x="85022" y="20461"/>
                  <a:pt x="85961" y="20461"/>
                </a:cubicBezTo>
                <a:cubicBezTo>
                  <a:pt x="86933" y="20461"/>
                  <a:pt x="87900" y="20205"/>
                  <a:pt x="88766" y="19683"/>
                </a:cubicBezTo>
                <a:lnTo>
                  <a:pt x="93800" y="16666"/>
                </a:lnTo>
                <a:lnTo>
                  <a:pt x="103333" y="26194"/>
                </a:lnTo>
                <a:cubicBezTo>
                  <a:pt x="103322" y="26216"/>
                  <a:pt x="103316" y="26233"/>
                  <a:pt x="103305" y="26250"/>
                </a:cubicBezTo>
                <a:lnTo>
                  <a:pt x="100333" y="31200"/>
                </a:lnTo>
                <a:cubicBezTo>
                  <a:pt x="99311" y="32905"/>
                  <a:pt x="99294" y="35027"/>
                  <a:pt x="100294" y="36750"/>
                </a:cubicBezTo>
                <a:cubicBezTo>
                  <a:pt x="102338" y="40272"/>
                  <a:pt x="103905" y="44044"/>
                  <a:pt x="104955" y="47966"/>
                </a:cubicBezTo>
                <a:cubicBezTo>
                  <a:pt x="105466" y="49883"/>
                  <a:pt x="106977" y="51366"/>
                  <a:pt x="108900" y="51850"/>
                </a:cubicBezTo>
                <a:lnTo>
                  <a:pt x="114544" y="53261"/>
                </a:lnTo>
                <a:cubicBezTo>
                  <a:pt x="114544" y="53261"/>
                  <a:pt x="114544" y="66733"/>
                  <a:pt x="114544" y="66733"/>
                </a:cubicBezTo>
                <a:close/>
                <a:moveTo>
                  <a:pt x="116000" y="48005"/>
                </a:moveTo>
                <a:lnTo>
                  <a:pt x="110227" y="46555"/>
                </a:lnTo>
                <a:cubicBezTo>
                  <a:pt x="109033" y="42111"/>
                  <a:pt x="107266" y="37900"/>
                  <a:pt x="105011" y="34011"/>
                </a:cubicBezTo>
                <a:lnTo>
                  <a:pt x="108083" y="28888"/>
                </a:lnTo>
                <a:cubicBezTo>
                  <a:pt x="109027" y="27061"/>
                  <a:pt x="109644" y="24794"/>
                  <a:pt x="108083" y="23233"/>
                </a:cubicBezTo>
                <a:lnTo>
                  <a:pt x="96772" y="11916"/>
                </a:lnTo>
                <a:cubicBezTo>
                  <a:pt x="96066" y="11216"/>
                  <a:pt x="95200" y="10933"/>
                  <a:pt x="94305" y="10933"/>
                </a:cubicBezTo>
                <a:cubicBezTo>
                  <a:pt x="93211" y="10933"/>
                  <a:pt x="92066" y="11350"/>
                  <a:pt x="91111" y="11916"/>
                </a:cubicBezTo>
                <a:lnTo>
                  <a:pt x="85961" y="15005"/>
                </a:lnTo>
                <a:cubicBezTo>
                  <a:pt x="82083" y="12766"/>
                  <a:pt x="77888" y="11011"/>
                  <a:pt x="73455" y="9822"/>
                </a:cubicBezTo>
                <a:lnTo>
                  <a:pt x="72000" y="4000"/>
                </a:lnTo>
                <a:cubicBezTo>
                  <a:pt x="71377" y="2038"/>
                  <a:pt x="70211" y="0"/>
                  <a:pt x="68000" y="0"/>
                </a:cubicBezTo>
                <a:lnTo>
                  <a:pt x="52000" y="0"/>
                </a:lnTo>
                <a:cubicBezTo>
                  <a:pt x="49788" y="0"/>
                  <a:pt x="48500" y="2038"/>
                  <a:pt x="48000" y="4000"/>
                </a:cubicBezTo>
                <a:lnTo>
                  <a:pt x="46544" y="9822"/>
                </a:lnTo>
                <a:cubicBezTo>
                  <a:pt x="42111" y="11011"/>
                  <a:pt x="37916" y="12766"/>
                  <a:pt x="34038" y="15005"/>
                </a:cubicBezTo>
                <a:lnTo>
                  <a:pt x="28888" y="11916"/>
                </a:lnTo>
                <a:cubicBezTo>
                  <a:pt x="27933" y="11350"/>
                  <a:pt x="26788" y="10933"/>
                  <a:pt x="25694" y="10933"/>
                </a:cubicBezTo>
                <a:cubicBezTo>
                  <a:pt x="24800" y="10933"/>
                  <a:pt x="23933" y="11216"/>
                  <a:pt x="23227" y="11916"/>
                </a:cubicBezTo>
                <a:lnTo>
                  <a:pt x="11916" y="23233"/>
                </a:lnTo>
                <a:cubicBezTo>
                  <a:pt x="10355" y="24794"/>
                  <a:pt x="10972" y="27061"/>
                  <a:pt x="11916" y="28888"/>
                </a:cubicBezTo>
                <a:lnTo>
                  <a:pt x="14988" y="34011"/>
                </a:lnTo>
                <a:cubicBezTo>
                  <a:pt x="12733" y="37900"/>
                  <a:pt x="10961" y="42111"/>
                  <a:pt x="9772" y="46555"/>
                </a:cubicBezTo>
                <a:lnTo>
                  <a:pt x="4000" y="48005"/>
                </a:lnTo>
                <a:cubicBezTo>
                  <a:pt x="2038" y="48500"/>
                  <a:pt x="0" y="49788"/>
                  <a:pt x="0" y="52005"/>
                </a:cubicBezTo>
                <a:lnTo>
                  <a:pt x="0" y="68000"/>
                </a:lnTo>
                <a:cubicBezTo>
                  <a:pt x="0" y="70211"/>
                  <a:pt x="2038" y="71377"/>
                  <a:pt x="4000" y="72000"/>
                </a:cubicBezTo>
                <a:lnTo>
                  <a:pt x="9772" y="73444"/>
                </a:lnTo>
                <a:cubicBezTo>
                  <a:pt x="10961" y="77894"/>
                  <a:pt x="12733" y="82100"/>
                  <a:pt x="14988" y="85994"/>
                </a:cubicBezTo>
                <a:lnTo>
                  <a:pt x="11916" y="91111"/>
                </a:lnTo>
                <a:cubicBezTo>
                  <a:pt x="10883" y="92850"/>
                  <a:pt x="10355" y="95205"/>
                  <a:pt x="11916" y="96772"/>
                </a:cubicBezTo>
                <a:lnTo>
                  <a:pt x="23227" y="108083"/>
                </a:lnTo>
                <a:cubicBezTo>
                  <a:pt x="23916" y="108772"/>
                  <a:pt x="24744" y="109038"/>
                  <a:pt x="25611" y="109038"/>
                </a:cubicBezTo>
                <a:cubicBezTo>
                  <a:pt x="26705" y="109038"/>
                  <a:pt x="27866" y="108611"/>
                  <a:pt x="28888" y="108083"/>
                </a:cubicBezTo>
                <a:lnTo>
                  <a:pt x="34038" y="104994"/>
                </a:lnTo>
                <a:cubicBezTo>
                  <a:pt x="37916" y="107233"/>
                  <a:pt x="42111" y="108994"/>
                  <a:pt x="46544" y="110177"/>
                </a:cubicBezTo>
                <a:lnTo>
                  <a:pt x="48000" y="116000"/>
                </a:lnTo>
                <a:cubicBezTo>
                  <a:pt x="48500" y="117961"/>
                  <a:pt x="49788" y="120000"/>
                  <a:pt x="52000" y="120000"/>
                </a:cubicBezTo>
                <a:lnTo>
                  <a:pt x="68000" y="120000"/>
                </a:lnTo>
                <a:cubicBezTo>
                  <a:pt x="70211" y="120000"/>
                  <a:pt x="71377" y="117961"/>
                  <a:pt x="72000" y="116000"/>
                </a:cubicBezTo>
                <a:lnTo>
                  <a:pt x="73455" y="110177"/>
                </a:lnTo>
                <a:cubicBezTo>
                  <a:pt x="77888" y="108994"/>
                  <a:pt x="82083" y="107233"/>
                  <a:pt x="85961" y="104994"/>
                </a:cubicBezTo>
                <a:lnTo>
                  <a:pt x="91111" y="108083"/>
                </a:lnTo>
                <a:cubicBezTo>
                  <a:pt x="92133" y="108611"/>
                  <a:pt x="93294" y="109038"/>
                  <a:pt x="94388" y="109038"/>
                </a:cubicBezTo>
                <a:cubicBezTo>
                  <a:pt x="95255" y="109038"/>
                  <a:pt x="96077" y="108772"/>
                  <a:pt x="96772" y="108083"/>
                </a:cubicBezTo>
                <a:lnTo>
                  <a:pt x="108083" y="96772"/>
                </a:lnTo>
                <a:cubicBezTo>
                  <a:pt x="109644" y="95205"/>
                  <a:pt x="109116" y="92850"/>
                  <a:pt x="108083" y="91111"/>
                </a:cubicBezTo>
                <a:lnTo>
                  <a:pt x="105011" y="85994"/>
                </a:lnTo>
                <a:cubicBezTo>
                  <a:pt x="107266" y="82100"/>
                  <a:pt x="109033" y="77894"/>
                  <a:pt x="110227" y="73444"/>
                </a:cubicBezTo>
                <a:lnTo>
                  <a:pt x="116000" y="72000"/>
                </a:lnTo>
                <a:cubicBezTo>
                  <a:pt x="117961" y="71377"/>
                  <a:pt x="120000" y="70211"/>
                  <a:pt x="120000" y="68000"/>
                </a:cubicBezTo>
                <a:lnTo>
                  <a:pt x="120000" y="52005"/>
                </a:lnTo>
                <a:cubicBezTo>
                  <a:pt x="120000" y="49788"/>
                  <a:pt x="117961" y="48500"/>
                  <a:pt x="116000" y="48005"/>
                </a:cubicBezTo>
                <a:moveTo>
                  <a:pt x="87272" y="60000"/>
                </a:moveTo>
                <a:cubicBezTo>
                  <a:pt x="87272" y="74144"/>
                  <a:pt x="76505" y="85766"/>
                  <a:pt x="62727" y="87138"/>
                </a:cubicBezTo>
                <a:lnTo>
                  <a:pt x="62727" y="70522"/>
                </a:lnTo>
                <a:cubicBezTo>
                  <a:pt x="67427" y="69311"/>
                  <a:pt x="70911" y="65077"/>
                  <a:pt x="70911" y="60000"/>
                </a:cubicBezTo>
                <a:cubicBezTo>
                  <a:pt x="70911" y="59055"/>
                  <a:pt x="70750" y="58155"/>
                  <a:pt x="70522" y="57277"/>
                </a:cubicBezTo>
                <a:lnTo>
                  <a:pt x="85044" y="49205"/>
                </a:lnTo>
                <a:cubicBezTo>
                  <a:pt x="86472" y="52516"/>
                  <a:pt x="87272" y="56166"/>
                  <a:pt x="87272" y="60000"/>
                </a:cubicBezTo>
                <a:moveTo>
                  <a:pt x="54544" y="60000"/>
                </a:moveTo>
                <a:cubicBezTo>
                  <a:pt x="54544" y="56988"/>
                  <a:pt x="56988" y="54544"/>
                  <a:pt x="60000" y="54544"/>
                </a:cubicBezTo>
                <a:cubicBezTo>
                  <a:pt x="63011" y="54544"/>
                  <a:pt x="65455" y="56988"/>
                  <a:pt x="65455" y="60000"/>
                </a:cubicBezTo>
                <a:cubicBezTo>
                  <a:pt x="65455" y="63011"/>
                  <a:pt x="63011" y="65455"/>
                  <a:pt x="60000" y="65455"/>
                </a:cubicBezTo>
                <a:cubicBezTo>
                  <a:pt x="56988" y="65455"/>
                  <a:pt x="54544" y="63011"/>
                  <a:pt x="54544" y="60000"/>
                </a:cubicBezTo>
                <a:moveTo>
                  <a:pt x="57272" y="87138"/>
                </a:moveTo>
                <a:cubicBezTo>
                  <a:pt x="43494" y="85766"/>
                  <a:pt x="32727" y="74144"/>
                  <a:pt x="32727" y="60000"/>
                </a:cubicBezTo>
                <a:cubicBezTo>
                  <a:pt x="32727" y="56166"/>
                  <a:pt x="33527" y="52516"/>
                  <a:pt x="34955" y="49205"/>
                </a:cubicBezTo>
                <a:lnTo>
                  <a:pt x="49477" y="57277"/>
                </a:lnTo>
                <a:cubicBezTo>
                  <a:pt x="49250" y="58155"/>
                  <a:pt x="49088" y="59055"/>
                  <a:pt x="49088" y="60000"/>
                </a:cubicBezTo>
                <a:cubicBezTo>
                  <a:pt x="49088" y="65077"/>
                  <a:pt x="52572" y="69311"/>
                  <a:pt x="57272" y="70522"/>
                </a:cubicBezTo>
                <a:cubicBezTo>
                  <a:pt x="57272" y="70522"/>
                  <a:pt x="57272" y="87138"/>
                  <a:pt x="57272" y="87138"/>
                </a:cubicBezTo>
                <a:close/>
                <a:moveTo>
                  <a:pt x="60000" y="32727"/>
                </a:moveTo>
                <a:cubicBezTo>
                  <a:pt x="69277" y="32727"/>
                  <a:pt x="77455" y="37372"/>
                  <a:pt x="82383" y="44444"/>
                </a:cubicBezTo>
                <a:lnTo>
                  <a:pt x="67888" y="52500"/>
                </a:lnTo>
                <a:cubicBezTo>
                  <a:pt x="65900" y="50411"/>
                  <a:pt x="63111" y="49088"/>
                  <a:pt x="60000" y="49088"/>
                </a:cubicBezTo>
                <a:cubicBezTo>
                  <a:pt x="56888" y="49088"/>
                  <a:pt x="54100" y="50411"/>
                  <a:pt x="52111" y="52500"/>
                </a:cubicBezTo>
                <a:lnTo>
                  <a:pt x="37616" y="44444"/>
                </a:lnTo>
                <a:cubicBezTo>
                  <a:pt x="42544" y="37372"/>
                  <a:pt x="50722" y="32727"/>
                  <a:pt x="60000" y="32727"/>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path>
            </a:pathLst>
          </a:custGeom>
          <a:solidFill>
            <a:srgbClr val="262626"/>
          </a:solidFill>
          <a:ln cap="flat" cmpd="sng" w="9525">
            <a:solidFill>
              <a:schemeClr val="dk2"/>
            </a:solidFill>
            <a:prstDash val="solid"/>
            <a:round/>
            <a:headEnd len="sm" w="sm" type="none"/>
            <a:tailEnd len="sm" w="sm" type="none"/>
          </a:ln>
        </p:spPr>
        <p:txBody>
          <a:bodyPr anchorCtr="0" anchor="ctr" bIns="14275" lIns="14275" spcFirstLastPara="1" rIns="14275" wrap="square" tIns="142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7F7F7F"/>
              </a:solidFill>
              <a:latin typeface="Lato"/>
              <a:ea typeface="Lato"/>
              <a:cs typeface="Lato"/>
              <a:sym typeface="Lato"/>
            </a:endParaRPr>
          </a:p>
        </p:txBody>
      </p:sp>
      <p:grpSp>
        <p:nvGrpSpPr>
          <p:cNvPr id="112" name="Google Shape;112;p21"/>
          <p:cNvGrpSpPr/>
          <p:nvPr/>
        </p:nvGrpSpPr>
        <p:grpSpPr>
          <a:xfrm>
            <a:off x="4430074" y="981878"/>
            <a:ext cx="302093" cy="354209"/>
            <a:chOff x="6862769" y="2619566"/>
            <a:chExt cx="196816" cy="230755"/>
          </a:xfrm>
        </p:grpSpPr>
        <p:sp>
          <p:nvSpPr>
            <p:cNvPr id="113" name="Google Shape;113;p21"/>
            <p:cNvSpPr/>
            <p:nvPr/>
          </p:nvSpPr>
          <p:spPr>
            <a:xfrm>
              <a:off x="6862769" y="2823921"/>
              <a:ext cx="195600" cy="26400"/>
            </a:xfrm>
            <a:custGeom>
              <a:rect b="b" l="l" r="r" t="t"/>
              <a:pathLst>
                <a:path extrusionOk="0" h="120000" w="120000">
                  <a:moveTo>
                    <a:pt x="119846" y="0"/>
                  </a:moveTo>
                  <a:lnTo>
                    <a:pt x="119846" y="0"/>
                  </a:lnTo>
                  <a:cubicBezTo>
                    <a:pt x="119846" y="67924"/>
                    <a:pt x="93673" y="118867"/>
                    <a:pt x="60459" y="118867"/>
                  </a:cubicBezTo>
                  <a:cubicBezTo>
                    <a:pt x="27397" y="118867"/>
                    <a:pt x="0" y="67924"/>
                    <a:pt x="0" y="0"/>
                  </a:cubicBezTo>
                </a:path>
              </a:pathLst>
            </a:custGeom>
            <a:noFill/>
            <a:ln cap="flat" cmpd="sng" w="28575">
              <a:solidFill>
                <a:schemeClr val="dk2"/>
              </a:solidFill>
              <a:prstDash val="solid"/>
              <a:round/>
              <a:headEnd len="sm" w="sm" type="none"/>
              <a:tailEnd len="sm" w="sm" type="none"/>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7F7F7F"/>
                </a:solidFill>
                <a:latin typeface="Montserrat"/>
                <a:ea typeface="Montserrat"/>
                <a:cs typeface="Montserrat"/>
                <a:sym typeface="Montserrat"/>
              </a:endParaRPr>
            </a:p>
          </p:txBody>
        </p:sp>
        <p:sp>
          <p:nvSpPr>
            <p:cNvPr id="114" name="Google Shape;114;p21"/>
            <p:cNvSpPr/>
            <p:nvPr/>
          </p:nvSpPr>
          <p:spPr>
            <a:xfrm>
              <a:off x="6862769" y="2764592"/>
              <a:ext cx="195600" cy="26400"/>
            </a:xfrm>
            <a:custGeom>
              <a:rect b="b" l="l" r="r" t="t"/>
              <a:pathLst>
                <a:path extrusionOk="0" h="120000" w="120000">
                  <a:moveTo>
                    <a:pt x="119846" y="0"/>
                  </a:moveTo>
                  <a:lnTo>
                    <a:pt x="119846" y="0"/>
                  </a:lnTo>
                  <a:cubicBezTo>
                    <a:pt x="119846" y="67924"/>
                    <a:pt x="93673" y="118867"/>
                    <a:pt x="60459" y="118867"/>
                  </a:cubicBezTo>
                  <a:cubicBezTo>
                    <a:pt x="27397" y="118867"/>
                    <a:pt x="0" y="67924"/>
                    <a:pt x="0" y="0"/>
                  </a:cubicBezTo>
                </a:path>
              </a:pathLst>
            </a:custGeom>
            <a:noFill/>
            <a:ln cap="flat" cmpd="sng" w="28575">
              <a:solidFill>
                <a:schemeClr val="dk2"/>
              </a:solidFill>
              <a:prstDash val="solid"/>
              <a:round/>
              <a:headEnd len="sm" w="sm" type="none"/>
              <a:tailEnd len="sm" w="sm" type="none"/>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7F7F7F"/>
                </a:solidFill>
                <a:latin typeface="Montserrat"/>
                <a:ea typeface="Montserrat"/>
                <a:cs typeface="Montserrat"/>
                <a:sym typeface="Montserrat"/>
              </a:endParaRPr>
            </a:p>
          </p:txBody>
        </p:sp>
        <p:sp>
          <p:nvSpPr>
            <p:cNvPr id="115" name="Google Shape;115;p21"/>
            <p:cNvSpPr/>
            <p:nvPr/>
          </p:nvSpPr>
          <p:spPr>
            <a:xfrm>
              <a:off x="6862769" y="2705264"/>
              <a:ext cx="195600" cy="26400"/>
            </a:xfrm>
            <a:custGeom>
              <a:rect b="b" l="l" r="r" t="t"/>
              <a:pathLst>
                <a:path extrusionOk="0" h="120000" w="120000">
                  <a:moveTo>
                    <a:pt x="119846" y="0"/>
                  </a:moveTo>
                  <a:lnTo>
                    <a:pt x="119846" y="0"/>
                  </a:lnTo>
                  <a:cubicBezTo>
                    <a:pt x="119846" y="67428"/>
                    <a:pt x="93673" y="118857"/>
                    <a:pt x="60459" y="118857"/>
                  </a:cubicBezTo>
                  <a:cubicBezTo>
                    <a:pt x="27397" y="118857"/>
                    <a:pt x="0" y="67428"/>
                    <a:pt x="0" y="0"/>
                  </a:cubicBezTo>
                </a:path>
              </a:pathLst>
            </a:custGeom>
            <a:noFill/>
            <a:ln cap="flat" cmpd="sng" w="28575">
              <a:solidFill>
                <a:schemeClr val="dk2"/>
              </a:solidFill>
              <a:prstDash val="solid"/>
              <a:round/>
              <a:headEnd len="sm" w="sm" type="none"/>
              <a:tailEnd len="sm" w="sm" type="none"/>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7F7F7F"/>
                </a:solidFill>
                <a:latin typeface="Montserrat"/>
                <a:ea typeface="Montserrat"/>
                <a:cs typeface="Montserrat"/>
                <a:sym typeface="Montserrat"/>
              </a:endParaRPr>
            </a:p>
          </p:txBody>
        </p:sp>
        <p:sp>
          <p:nvSpPr>
            <p:cNvPr id="116" name="Google Shape;116;p21"/>
            <p:cNvSpPr/>
            <p:nvPr/>
          </p:nvSpPr>
          <p:spPr>
            <a:xfrm>
              <a:off x="6862769" y="2619566"/>
              <a:ext cx="195600" cy="52800"/>
            </a:xfrm>
            <a:custGeom>
              <a:rect b="b" l="l" r="r" t="t"/>
              <a:pathLst>
                <a:path extrusionOk="0" h="120000" w="120000">
                  <a:moveTo>
                    <a:pt x="119846" y="59428"/>
                  </a:moveTo>
                  <a:lnTo>
                    <a:pt x="119846" y="59428"/>
                  </a:lnTo>
                  <a:cubicBezTo>
                    <a:pt x="119846" y="89714"/>
                    <a:pt x="93673" y="119428"/>
                    <a:pt x="60459" y="119428"/>
                  </a:cubicBezTo>
                  <a:cubicBezTo>
                    <a:pt x="27397" y="119428"/>
                    <a:pt x="0" y="89714"/>
                    <a:pt x="0" y="59428"/>
                  </a:cubicBezTo>
                  <a:cubicBezTo>
                    <a:pt x="0" y="25714"/>
                    <a:pt x="27397" y="0"/>
                    <a:pt x="60459" y="0"/>
                  </a:cubicBezTo>
                  <a:cubicBezTo>
                    <a:pt x="93673" y="0"/>
                    <a:pt x="119846" y="25714"/>
                    <a:pt x="119846" y="59428"/>
                  </a:cubicBezTo>
                </a:path>
              </a:pathLst>
            </a:custGeom>
            <a:noFill/>
            <a:ln cap="flat" cmpd="sng" w="28575">
              <a:solidFill>
                <a:schemeClr val="dk2"/>
              </a:solidFill>
              <a:prstDash val="solid"/>
              <a:round/>
              <a:headEnd len="sm" w="sm" type="none"/>
              <a:tailEnd len="sm" w="sm" type="none"/>
            </a:ln>
          </p:spPr>
          <p:txBody>
            <a:bodyPr anchorCtr="0" anchor="ctr" bIns="17150" lIns="34300" spcFirstLastPara="1" rIns="34300" wrap="square" tIns="171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7F7F7F"/>
                </a:solidFill>
                <a:latin typeface="Montserrat"/>
                <a:ea typeface="Montserrat"/>
                <a:cs typeface="Montserrat"/>
                <a:sym typeface="Montserrat"/>
              </a:endParaRPr>
            </a:p>
          </p:txBody>
        </p:sp>
        <p:cxnSp>
          <p:nvCxnSpPr>
            <p:cNvPr id="117" name="Google Shape;117;p21"/>
            <p:cNvCxnSpPr/>
            <p:nvPr/>
          </p:nvCxnSpPr>
          <p:spPr>
            <a:xfrm>
              <a:off x="6862769" y="2644837"/>
              <a:ext cx="1200" cy="179100"/>
            </a:xfrm>
            <a:prstGeom prst="straightConnector1">
              <a:avLst/>
            </a:prstGeom>
            <a:noFill/>
            <a:ln cap="flat" cmpd="sng" w="28575">
              <a:solidFill>
                <a:schemeClr val="dk2"/>
              </a:solidFill>
              <a:prstDash val="solid"/>
              <a:round/>
              <a:headEnd len="sm" w="sm" type="none"/>
              <a:tailEnd len="sm" w="sm" type="none"/>
            </a:ln>
          </p:spPr>
        </p:cxnSp>
        <p:cxnSp>
          <p:nvCxnSpPr>
            <p:cNvPr id="118" name="Google Shape;118;p21"/>
            <p:cNvCxnSpPr/>
            <p:nvPr/>
          </p:nvCxnSpPr>
          <p:spPr>
            <a:xfrm>
              <a:off x="7058385" y="2644837"/>
              <a:ext cx="1200" cy="179100"/>
            </a:xfrm>
            <a:prstGeom prst="straightConnector1">
              <a:avLst/>
            </a:prstGeom>
            <a:noFill/>
            <a:ln cap="flat" cmpd="sng" w="28575">
              <a:solidFill>
                <a:schemeClr val="dk2"/>
              </a:solidFill>
              <a:prstDash val="solid"/>
              <a:round/>
              <a:headEnd len="sm" w="sm" type="none"/>
              <a:tailEnd len="sm" w="sm" type="none"/>
            </a:ln>
          </p:spPr>
        </p:cxnSp>
      </p:grpSp>
      <p:sp>
        <p:nvSpPr>
          <p:cNvPr id="119" name="Google Shape;119;p21"/>
          <p:cNvSpPr/>
          <p:nvPr/>
        </p:nvSpPr>
        <p:spPr>
          <a:xfrm>
            <a:off x="1827650" y="2868549"/>
            <a:ext cx="302100" cy="301800"/>
          </a:xfrm>
          <a:custGeom>
            <a:rect b="b" l="l" r="r" t="t"/>
            <a:pathLst>
              <a:path extrusionOk="0" h="120000" w="12000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rgbClr val="262626"/>
          </a:solidFill>
          <a:ln cap="flat" cmpd="sng" w="19050">
            <a:solidFill>
              <a:schemeClr val="dk2"/>
            </a:solidFill>
            <a:prstDash val="solid"/>
            <a:round/>
            <a:headEnd len="sm" w="sm" type="none"/>
            <a:tailEnd len="sm" w="sm" type="none"/>
          </a:ln>
        </p:spPr>
        <p:txBody>
          <a:bodyPr anchorCtr="0" anchor="ctr" bIns="14275" lIns="14275" spcFirstLastPara="1" rIns="14275" wrap="square" tIns="142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7F7F7F"/>
              </a:solidFill>
              <a:latin typeface="Lato"/>
              <a:ea typeface="Lato"/>
              <a:cs typeface="Lato"/>
              <a:sym typeface="Lato"/>
            </a:endParaRPr>
          </a:p>
        </p:txBody>
      </p:sp>
      <p:sp>
        <p:nvSpPr>
          <p:cNvPr id="120" name="Google Shape;120;p21"/>
          <p:cNvSpPr/>
          <p:nvPr/>
        </p:nvSpPr>
        <p:spPr>
          <a:xfrm>
            <a:off x="4483813" y="2835523"/>
            <a:ext cx="185700" cy="340200"/>
          </a:xfrm>
          <a:custGeom>
            <a:rect b="b" l="l" r="r" t="t"/>
            <a:pathLst>
              <a:path extrusionOk="0" h="120000" w="12000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rgbClr val="262626"/>
          </a:solidFill>
          <a:ln cap="flat" cmpd="sng" w="9525">
            <a:solidFill>
              <a:schemeClr val="dk2"/>
            </a:solidFill>
            <a:prstDash val="solid"/>
            <a:round/>
            <a:headEnd len="sm" w="sm" type="none"/>
            <a:tailEnd len="sm" w="sm" type="none"/>
          </a:ln>
        </p:spPr>
        <p:txBody>
          <a:bodyPr anchorCtr="0" anchor="ctr" bIns="14275" lIns="14275" spcFirstLastPara="1" rIns="14275" wrap="square" tIns="142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7F7F7F"/>
              </a:solidFill>
              <a:latin typeface="Lato"/>
              <a:ea typeface="Lato"/>
              <a:cs typeface="Lato"/>
              <a:sym typeface="Lato"/>
            </a:endParaRPr>
          </a:p>
        </p:txBody>
      </p:sp>
      <p:sp>
        <p:nvSpPr>
          <p:cNvPr id="121" name="Google Shape;121;p21"/>
          <p:cNvSpPr/>
          <p:nvPr/>
        </p:nvSpPr>
        <p:spPr>
          <a:xfrm>
            <a:off x="7023602" y="2868553"/>
            <a:ext cx="302100" cy="301800"/>
          </a:xfrm>
          <a:custGeom>
            <a:rect b="b" l="l" r="r" t="t"/>
            <a:pathLst>
              <a:path extrusionOk="0" h="120000" w="120000">
                <a:moveTo>
                  <a:pt x="60000" y="111783"/>
                </a:moveTo>
                <a:cubicBezTo>
                  <a:pt x="60000" y="113294"/>
                  <a:pt x="58772" y="114511"/>
                  <a:pt x="57255" y="114511"/>
                </a:cubicBezTo>
                <a:cubicBezTo>
                  <a:pt x="56472" y="114511"/>
                  <a:pt x="55772" y="114177"/>
                  <a:pt x="55272" y="113650"/>
                </a:cubicBezTo>
                <a:lnTo>
                  <a:pt x="55261" y="113661"/>
                </a:lnTo>
                <a:lnTo>
                  <a:pt x="54544" y="113011"/>
                </a:lnTo>
                <a:lnTo>
                  <a:pt x="54544" y="6977"/>
                </a:lnTo>
                <a:lnTo>
                  <a:pt x="55344" y="6255"/>
                </a:lnTo>
                <a:lnTo>
                  <a:pt x="55350" y="6261"/>
                </a:lnTo>
                <a:cubicBezTo>
                  <a:pt x="55844" y="5788"/>
                  <a:pt x="56516" y="5483"/>
                  <a:pt x="57255" y="5483"/>
                </a:cubicBezTo>
                <a:cubicBezTo>
                  <a:pt x="58772" y="5483"/>
                  <a:pt x="60000" y="6711"/>
                  <a:pt x="60000" y="8216"/>
                </a:cubicBezTo>
                <a:cubicBezTo>
                  <a:pt x="60000" y="8216"/>
                  <a:pt x="60000" y="111783"/>
                  <a:pt x="60000" y="111783"/>
                </a:cubicBezTo>
                <a:close/>
                <a:moveTo>
                  <a:pt x="49088" y="108044"/>
                </a:moveTo>
                <a:lnTo>
                  <a:pt x="21816" y="83216"/>
                </a:lnTo>
                <a:lnTo>
                  <a:pt x="21816" y="36705"/>
                </a:lnTo>
                <a:lnTo>
                  <a:pt x="23038" y="35594"/>
                </a:lnTo>
                <a:lnTo>
                  <a:pt x="23027" y="35588"/>
                </a:lnTo>
                <a:lnTo>
                  <a:pt x="49088" y="11927"/>
                </a:lnTo>
                <a:cubicBezTo>
                  <a:pt x="49088" y="11927"/>
                  <a:pt x="49088" y="108044"/>
                  <a:pt x="49088" y="108044"/>
                </a:cubicBezTo>
                <a:close/>
                <a:moveTo>
                  <a:pt x="16361" y="81383"/>
                </a:moveTo>
                <a:cubicBezTo>
                  <a:pt x="10138" y="79361"/>
                  <a:pt x="5455" y="70555"/>
                  <a:pt x="5455" y="60000"/>
                </a:cubicBezTo>
                <a:cubicBezTo>
                  <a:pt x="5455" y="49444"/>
                  <a:pt x="10138" y="40638"/>
                  <a:pt x="16361" y="38622"/>
                </a:cubicBezTo>
                <a:cubicBezTo>
                  <a:pt x="16361" y="38622"/>
                  <a:pt x="16361" y="81383"/>
                  <a:pt x="16361" y="81383"/>
                </a:cubicBezTo>
                <a:close/>
                <a:moveTo>
                  <a:pt x="65483" y="8177"/>
                </a:moveTo>
                <a:cubicBezTo>
                  <a:pt x="65483" y="3655"/>
                  <a:pt x="61811" y="0"/>
                  <a:pt x="57266" y="0"/>
                </a:cubicBezTo>
                <a:cubicBezTo>
                  <a:pt x="54944" y="0"/>
                  <a:pt x="52861" y="966"/>
                  <a:pt x="51366" y="2505"/>
                </a:cubicBezTo>
                <a:lnTo>
                  <a:pt x="18005" y="32805"/>
                </a:lnTo>
                <a:cubicBezTo>
                  <a:pt x="7966" y="33616"/>
                  <a:pt x="0" y="45461"/>
                  <a:pt x="0" y="60000"/>
                </a:cubicBezTo>
                <a:cubicBezTo>
                  <a:pt x="0" y="74583"/>
                  <a:pt x="8022" y="86461"/>
                  <a:pt x="18105" y="87200"/>
                </a:cubicBezTo>
                <a:lnTo>
                  <a:pt x="51361" y="117488"/>
                </a:lnTo>
                <a:cubicBezTo>
                  <a:pt x="52855" y="119033"/>
                  <a:pt x="54944" y="120000"/>
                  <a:pt x="57266" y="120000"/>
                </a:cubicBezTo>
                <a:cubicBezTo>
                  <a:pt x="61811" y="120000"/>
                  <a:pt x="65483" y="116338"/>
                  <a:pt x="65483" y="111827"/>
                </a:cubicBezTo>
                <a:cubicBezTo>
                  <a:pt x="65483" y="111722"/>
                  <a:pt x="65455" y="111622"/>
                  <a:pt x="65455" y="111516"/>
                </a:cubicBezTo>
                <a:lnTo>
                  <a:pt x="65455" y="8483"/>
                </a:lnTo>
                <a:cubicBezTo>
                  <a:pt x="65455" y="8377"/>
                  <a:pt x="65483" y="8277"/>
                  <a:pt x="65483" y="8177"/>
                </a:cubicBezTo>
                <a:moveTo>
                  <a:pt x="73638" y="43638"/>
                </a:moveTo>
                <a:cubicBezTo>
                  <a:pt x="72133" y="43638"/>
                  <a:pt x="70911" y="44855"/>
                  <a:pt x="70911" y="46361"/>
                </a:cubicBezTo>
                <a:cubicBezTo>
                  <a:pt x="70911" y="47872"/>
                  <a:pt x="72133" y="49088"/>
                  <a:pt x="73638" y="49088"/>
                </a:cubicBezTo>
                <a:cubicBezTo>
                  <a:pt x="78155" y="49088"/>
                  <a:pt x="81816" y="53977"/>
                  <a:pt x="81816" y="60000"/>
                </a:cubicBezTo>
                <a:cubicBezTo>
                  <a:pt x="81816" y="66022"/>
                  <a:pt x="78155" y="70911"/>
                  <a:pt x="73638" y="70911"/>
                </a:cubicBezTo>
                <a:cubicBezTo>
                  <a:pt x="72133" y="70911"/>
                  <a:pt x="70911" y="72127"/>
                  <a:pt x="70911" y="73638"/>
                </a:cubicBezTo>
                <a:cubicBezTo>
                  <a:pt x="70911" y="75144"/>
                  <a:pt x="72133" y="76361"/>
                  <a:pt x="73638" y="76361"/>
                </a:cubicBezTo>
                <a:cubicBezTo>
                  <a:pt x="81166" y="76361"/>
                  <a:pt x="87272" y="69038"/>
                  <a:pt x="87272" y="60000"/>
                </a:cubicBezTo>
                <a:cubicBezTo>
                  <a:pt x="87272" y="50961"/>
                  <a:pt x="81166" y="43638"/>
                  <a:pt x="73638" y="43638"/>
                </a:cubicBezTo>
                <a:moveTo>
                  <a:pt x="99711" y="19416"/>
                </a:moveTo>
                <a:lnTo>
                  <a:pt x="99655" y="19494"/>
                </a:lnTo>
                <a:cubicBezTo>
                  <a:pt x="99222" y="19211"/>
                  <a:pt x="98738" y="19005"/>
                  <a:pt x="98188" y="19005"/>
                </a:cubicBezTo>
                <a:cubicBezTo>
                  <a:pt x="96683" y="19005"/>
                  <a:pt x="95466" y="20227"/>
                  <a:pt x="95466" y="21733"/>
                </a:cubicBezTo>
                <a:cubicBezTo>
                  <a:pt x="95466" y="22627"/>
                  <a:pt x="95922" y="23383"/>
                  <a:pt x="96588" y="23877"/>
                </a:cubicBezTo>
                <a:cubicBezTo>
                  <a:pt x="107422" y="31727"/>
                  <a:pt x="114544" y="44972"/>
                  <a:pt x="114544" y="60000"/>
                </a:cubicBezTo>
                <a:cubicBezTo>
                  <a:pt x="114544" y="75027"/>
                  <a:pt x="107422" y="88272"/>
                  <a:pt x="96583" y="96122"/>
                </a:cubicBezTo>
                <a:lnTo>
                  <a:pt x="96605" y="96161"/>
                </a:lnTo>
                <a:cubicBezTo>
                  <a:pt x="95972" y="96655"/>
                  <a:pt x="95538" y="97394"/>
                  <a:pt x="95538" y="98266"/>
                </a:cubicBezTo>
                <a:cubicBezTo>
                  <a:pt x="95538" y="99772"/>
                  <a:pt x="96761" y="100994"/>
                  <a:pt x="98266" y="100994"/>
                </a:cubicBezTo>
                <a:cubicBezTo>
                  <a:pt x="98822" y="100994"/>
                  <a:pt x="99305" y="100788"/>
                  <a:pt x="99733" y="100505"/>
                </a:cubicBezTo>
                <a:lnTo>
                  <a:pt x="99761" y="100544"/>
                </a:lnTo>
                <a:cubicBezTo>
                  <a:pt x="99900" y="100444"/>
                  <a:pt x="100022" y="100316"/>
                  <a:pt x="100161" y="100216"/>
                </a:cubicBezTo>
                <a:cubicBezTo>
                  <a:pt x="100172" y="100205"/>
                  <a:pt x="100188" y="100194"/>
                  <a:pt x="100205" y="100183"/>
                </a:cubicBezTo>
                <a:cubicBezTo>
                  <a:pt x="112161" y="91305"/>
                  <a:pt x="120000" y="76633"/>
                  <a:pt x="120000" y="60000"/>
                </a:cubicBezTo>
                <a:cubicBezTo>
                  <a:pt x="120000" y="43127"/>
                  <a:pt x="111955" y="28250"/>
                  <a:pt x="99711" y="19416"/>
                </a:cubicBezTo>
                <a:moveTo>
                  <a:pt x="87838" y="31172"/>
                </a:moveTo>
                <a:lnTo>
                  <a:pt x="87788" y="31250"/>
                </a:lnTo>
                <a:cubicBezTo>
                  <a:pt x="87388" y="31022"/>
                  <a:pt x="86950" y="30850"/>
                  <a:pt x="86455" y="30850"/>
                </a:cubicBezTo>
                <a:cubicBezTo>
                  <a:pt x="84950" y="30850"/>
                  <a:pt x="83733" y="32072"/>
                  <a:pt x="83733" y="33577"/>
                </a:cubicBezTo>
                <a:cubicBezTo>
                  <a:pt x="83733" y="34533"/>
                  <a:pt x="84255" y="35338"/>
                  <a:pt x="85000" y="35822"/>
                </a:cubicBezTo>
                <a:lnTo>
                  <a:pt x="84994" y="35833"/>
                </a:lnTo>
                <a:cubicBezTo>
                  <a:pt x="92827" y="40388"/>
                  <a:pt x="98183" y="49494"/>
                  <a:pt x="98183" y="60000"/>
                </a:cubicBezTo>
                <a:cubicBezTo>
                  <a:pt x="98183" y="70488"/>
                  <a:pt x="92844" y="79583"/>
                  <a:pt x="85027" y="84144"/>
                </a:cubicBezTo>
                <a:lnTo>
                  <a:pt x="85050" y="84172"/>
                </a:lnTo>
                <a:cubicBezTo>
                  <a:pt x="84300" y="84661"/>
                  <a:pt x="83777" y="85466"/>
                  <a:pt x="83777" y="86416"/>
                </a:cubicBezTo>
                <a:cubicBezTo>
                  <a:pt x="83777" y="87927"/>
                  <a:pt x="85000" y="89144"/>
                  <a:pt x="86505" y="89144"/>
                </a:cubicBezTo>
                <a:cubicBezTo>
                  <a:pt x="87000" y="89144"/>
                  <a:pt x="87444" y="88977"/>
                  <a:pt x="87844" y="88750"/>
                </a:cubicBezTo>
                <a:lnTo>
                  <a:pt x="87883" y="88805"/>
                </a:lnTo>
                <a:cubicBezTo>
                  <a:pt x="97261" y="83272"/>
                  <a:pt x="103638" y="72450"/>
                  <a:pt x="103638" y="60000"/>
                </a:cubicBezTo>
                <a:cubicBezTo>
                  <a:pt x="103638" y="47533"/>
                  <a:pt x="97244" y="36700"/>
                  <a:pt x="87838" y="31172"/>
                </a:cubicBezTo>
              </a:path>
            </a:pathLst>
          </a:custGeom>
          <a:solidFill>
            <a:srgbClr val="262626"/>
          </a:solidFill>
          <a:ln cap="flat" cmpd="sng" w="9525">
            <a:solidFill>
              <a:schemeClr val="dk2"/>
            </a:solidFill>
            <a:prstDash val="solid"/>
            <a:round/>
            <a:headEnd len="sm" w="sm" type="none"/>
            <a:tailEnd len="sm" w="sm" type="none"/>
          </a:ln>
        </p:spPr>
        <p:txBody>
          <a:bodyPr anchorCtr="0" anchor="ctr" bIns="14275" lIns="14275" spcFirstLastPara="1" rIns="14275" wrap="square" tIns="142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7F7F7F"/>
              </a:solidFill>
              <a:latin typeface="Lato"/>
              <a:ea typeface="Lato"/>
              <a:cs typeface="Lato"/>
              <a:sym typeface="Lato"/>
            </a:endParaRPr>
          </a:p>
        </p:txBody>
      </p:sp>
      <p:sp>
        <p:nvSpPr>
          <p:cNvPr id="122" name="Google Shape;122;p21"/>
          <p:cNvSpPr txBox="1"/>
          <p:nvPr/>
        </p:nvSpPr>
        <p:spPr>
          <a:xfrm>
            <a:off x="1079138" y="1725854"/>
            <a:ext cx="1799100" cy="529500"/>
          </a:xfrm>
          <a:prstGeom prst="rect">
            <a:avLst/>
          </a:prstGeom>
          <a:noFill/>
          <a:ln>
            <a:noFill/>
          </a:ln>
        </p:spPr>
        <p:txBody>
          <a:bodyPr anchorCtr="0" anchor="t" bIns="17150" lIns="34300" spcFirstLastPara="1" rIns="34300" wrap="square" tIns="17150">
            <a:noAutofit/>
          </a:bodyPr>
          <a:lstStyle/>
          <a:p>
            <a:pPr indent="0" lvl="0" marL="0" marR="0" rtl="0" algn="ctr">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Pandas provides data structures like DataFrame and Series, making it easy to handle and analyze structured data.</a:t>
            </a:r>
            <a:endParaRPr sz="500"/>
          </a:p>
        </p:txBody>
      </p:sp>
      <p:sp>
        <p:nvSpPr>
          <p:cNvPr id="123" name="Google Shape;123;p21"/>
          <p:cNvSpPr txBox="1"/>
          <p:nvPr/>
        </p:nvSpPr>
        <p:spPr>
          <a:xfrm>
            <a:off x="1031501" y="1451256"/>
            <a:ext cx="1896000" cy="2193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Pandas</a:t>
            </a:r>
            <a:endParaRPr sz="500"/>
          </a:p>
        </p:txBody>
      </p:sp>
      <p:sp>
        <p:nvSpPr>
          <p:cNvPr id="124" name="Google Shape;124;p21"/>
          <p:cNvSpPr txBox="1"/>
          <p:nvPr/>
        </p:nvSpPr>
        <p:spPr>
          <a:xfrm>
            <a:off x="3647836" y="1725854"/>
            <a:ext cx="1799100" cy="529500"/>
          </a:xfrm>
          <a:prstGeom prst="rect">
            <a:avLst/>
          </a:prstGeom>
          <a:noFill/>
          <a:ln>
            <a:noFill/>
          </a:ln>
        </p:spPr>
        <p:txBody>
          <a:bodyPr anchorCtr="0" anchor="t" bIns="17150" lIns="34300" spcFirstLastPara="1" rIns="34300" wrap="square" tIns="17150">
            <a:noAutofit/>
          </a:bodyPr>
          <a:lstStyle/>
          <a:p>
            <a:pPr indent="0" lvl="0" marL="0" marR="0" rtl="0" algn="ctr">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NumPy is a fundamental package for scientific computing with Python.</a:t>
            </a:r>
            <a:endParaRPr sz="500"/>
          </a:p>
        </p:txBody>
      </p:sp>
      <p:sp>
        <p:nvSpPr>
          <p:cNvPr id="125" name="Google Shape;125;p21"/>
          <p:cNvSpPr txBox="1"/>
          <p:nvPr/>
        </p:nvSpPr>
        <p:spPr>
          <a:xfrm>
            <a:off x="3609726" y="1451256"/>
            <a:ext cx="1896000" cy="2193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NumPy</a:t>
            </a:r>
            <a:endParaRPr sz="500"/>
          </a:p>
        </p:txBody>
      </p:sp>
      <p:sp>
        <p:nvSpPr>
          <p:cNvPr id="126" name="Google Shape;126;p21"/>
          <p:cNvSpPr txBox="1"/>
          <p:nvPr/>
        </p:nvSpPr>
        <p:spPr>
          <a:xfrm>
            <a:off x="6254644" y="1725854"/>
            <a:ext cx="1799100" cy="529500"/>
          </a:xfrm>
          <a:prstGeom prst="rect">
            <a:avLst/>
          </a:prstGeom>
          <a:noFill/>
          <a:ln>
            <a:noFill/>
          </a:ln>
        </p:spPr>
        <p:txBody>
          <a:bodyPr anchorCtr="0" anchor="t" bIns="17150" lIns="34300" spcFirstLastPara="1" rIns="34300" wrap="square" tIns="17150">
            <a:noAutofit/>
          </a:bodyPr>
          <a:lstStyle/>
          <a:p>
            <a:pPr indent="0" lvl="0" marL="0" marR="0" rtl="0" algn="ctr">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Scikit-learn is a machine learning library that provides simple and efficient tools for data analysis and modeling.</a:t>
            </a:r>
            <a:endParaRPr sz="500"/>
          </a:p>
        </p:txBody>
      </p:sp>
      <p:sp>
        <p:nvSpPr>
          <p:cNvPr id="127" name="Google Shape;127;p21"/>
          <p:cNvSpPr txBox="1"/>
          <p:nvPr/>
        </p:nvSpPr>
        <p:spPr>
          <a:xfrm>
            <a:off x="6216534" y="1451256"/>
            <a:ext cx="1896000" cy="2193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Scikit-learn</a:t>
            </a:r>
            <a:endParaRPr sz="500"/>
          </a:p>
        </p:txBody>
      </p:sp>
      <p:sp>
        <p:nvSpPr>
          <p:cNvPr id="128" name="Google Shape;128;p21"/>
          <p:cNvSpPr txBox="1"/>
          <p:nvPr/>
        </p:nvSpPr>
        <p:spPr>
          <a:xfrm>
            <a:off x="1079138" y="3617137"/>
            <a:ext cx="1799100" cy="529500"/>
          </a:xfrm>
          <a:prstGeom prst="rect">
            <a:avLst/>
          </a:prstGeom>
          <a:noFill/>
          <a:ln>
            <a:noFill/>
          </a:ln>
        </p:spPr>
        <p:txBody>
          <a:bodyPr anchorCtr="0" anchor="t" bIns="17150" lIns="34300" spcFirstLastPara="1" rIns="34300" wrap="square" tIns="17150">
            <a:noAutofit/>
          </a:bodyPr>
          <a:lstStyle/>
          <a:p>
            <a:pPr indent="0" lvl="0" marL="0" marR="0" rtl="0" algn="ctr">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spaCy is a natural language processing (NLP) library that simplifies tasks such as tokenization, part-of-speech tagging, and entity recognition</a:t>
            </a:r>
            <a:endParaRPr sz="500"/>
          </a:p>
        </p:txBody>
      </p:sp>
      <p:sp>
        <p:nvSpPr>
          <p:cNvPr id="129" name="Google Shape;129;p21"/>
          <p:cNvSpPr txBox="1"/>
          <p:nvPr/>
        </p:nvSpPr>
        <p:spPr>
          <a:xfrm>
            <a:off x="1031501" y="3342540"/>
            <a:ext cx="1896000" cy="2193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Spacy</a:t>
            </a:r>
            <a:endParaRPr sz="500"/>
          </a:p>
        </p:txBody>
      </p:sp>
      <p:sp>
        <p:nvSpPr>
          <p:cNvPr id="130" name="Google Shape;130;p21"/>
          <p:cNvSpPr txBox="1"/>
          <p:nvPr/>
        </p:nvSpPr>
        <p:spPr>
          <a:xfrm>
            <a:off x="3647836" y="3617137"/>
            <a:ext cx="1799100" cy="529500"/>
          </a:xfrm>
          <a:prstGeom prst="rect">
            <a:avLst/>
          </a:prstGeom>
          <a:noFill/>
          <a:ln>
            <a:noFill/>
          </a:ln>
        </p:spPr>
        <p:txBody>
          <a:bodyPr anchorCtr="0" anchor="t" bIns="17150" lIns="34300" spcFirstLastPara="1" rIns="34300" wrap="square" tIns="17150">
            <a:noAutofit/>
          </a:bodyPr>
          <a:lstStyle/>
          <a:p>
            <a:pPr indent="0" lvl="0" marL="0" marR="0" rtl="0" algn="ctr">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Whisper converts spoken language into written text, facilitating the processing of audio data.</a:t>
            </a:r>
            <a:endParaRPr sz="500"/>
          </a:p>
        </p:txBody>
      </p:sp>
      <p:sp>
        <p:nvSpPr>
          <p:cNvPr id="131" name="Google Shape;131;p21"/>
          <p:cNvSpPr txBox="1"/>
          <p:nvPr/>
        </p:nvSpPr>
        <p:spPr>
          <a:xfrm>
            <a:off x="3609726" y="3342540"/>
            <a:ext cx="1896000" cy="2193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Whisper</a:t>
            </a:r>
            <a:endParaRPr sz="500"/>
          </a:p>
        </p:txBody>
      </p:sp>
      <p:sp>
        <p:nvSpPr>
          <p:cNvPr id="132" name="Google Shape;132;p21"/>
          <p:cNvSpPr txBox="1"/>
          <p:nvPr/>
        </p:nvSpPr>
        <p:spPr>
          <a:xfrm>
            <a:off x="6254644" y="3617137"/>
            <a:ext cx="1799100" cy="529500"/>
          </a:xfrm>
          <a:prstGeom prst="rect">
            <a:avLst/>
          </a:prstGeom>
          <a:noFill/>
          <a:ln>
            <a:noFill/>
          </a:ln>
        </p:spPr>
        <p:txBody>
          <a:bodyPr anchorCtr="0" anchor="t" bIns="17150" lIns="34300" spcFirstLastPara="1" rIns="34300" wrap="square" tIns="17150">
            <a:noAutofit/>
          </a:bodyPr>
          <a:lstStyle/>
          <a:p>
            <a:pPr indent="0" lvl="0" marL="0" marR="0" rtl="0" algn="ctr">
              <a:lnSpc>
                <a:spcPct val="150000"/>
              </a:lnSpc>
              <a:spcBef>
                <a:spcPts val="0"/>
              </a:spcBef>
              <a:spcAft>
                <a:spcPts val="0"/>
              </a:spcAft>
              <a:buClr>
                <a:schemeClr val="dk1"/>
              </a:buClr>
              <a:buSzPts val="200"/>
              <a:buFont typeface="Montserrat"/>
              <a:buNone/>
            </a:pPr>
            <a:r>
              <a:rPr lang="ru" sz="800">
                <a:solidFill>
                  <a:schemeClr val="dk1"/>
                </a:solidFill>
                <a:latin typeface="Montserrat"/>
                <a:ea typeface="Montserrat"/>
                <a:cs typeface="Montserrat"/>
                <a:sym typeface="Montserrat"/>
              </a:rPr>
              <a:t>Sounddevice is used for recording audio, while PyDub provides tools for audio file manipulation.</a:t>
            </a:r>
            <a:endParaRPr sz="500"/>
          </a:p>
        </p:txBody>
      </p:sp>
      <p:sp>
        <p:nvSpPr>
          <p:cNvPr id="133" name="Google Shape;133;p21"/>
          <p:cNvSpPr txBox="1"/>
          <p:nvPr/>
        </p:nvSpPr>
        <p:spPr>
          <a:xfrm>
            <a:off x="6216534" y="3342540"/>
            <a:ext cx="1896000" cy="2193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dk2"/>
              </a:buClr>
              <a:buSzPts val="300"/>
              <a:buFont typeface="Montserrat"/>
              <a:buNone/>
            </a:pPr>
            <a:r>
              <a:rPr b="1" lang="ru" sz="1200">
                <a:solidFill>
                  <a:schemeClr val="dk2"/>
                </a:solidFill>
                <a:latin typeface="Montserrat"/>
                <a:ea typeface="Montserrat"/>
                <a:cs typeface="Montserrat"/>
                <a:sym typeface="Montserrat"/>
              </a:rPr>
              <a:t>Souddevice, PyDub</a:t>
            </a:r>
            <a:endParaRPr sz="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nvSpPr>
        <p:spPr>
          <a:xfrm>
            <a:off x="3380650" y="1406001"/>
            <a:ext cx="4022400" cy="17895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None/>
            </a:pPr>
            <a:r>
              <a:rPr lang="ru" sz="3800">
                <a:solidFill>
                  <a:schemeClr val="dk2"/>
                </a:solidFill>
                <a:latin typeface="Montserrat"/>
                <a:ea typeface="Montserrat"/>
                <a:cs typeface="Montserrat"/>
                <a:sym typeface="Montserrat"/>
              </a:rPr>
              <a:t>Providing </a:t>
            </a:r>
            <a:endParaRPr sz="3800">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None/>
            </a:pPr>
            <a:r>
              <a:rPr lang="ru" sz="3800">
                <a:solidFill>
                  <a:schemeClr val="dk2"/>
                </a:solidFill>
                <a:latin typeface="Montserrat"/>
                <a:ea typeface="Montserrat"/>
                <a:cs typeface="Montserrat"/>
                <a:sym typeface="Montserrat"/>
              </a:rPr>
              <a:t>the required dataset for NLP</a:t>
            </a:r>
            <a:endParaRPr sz="3800">
              <a:solidFill>
                <a:schemeClr val="dk2"/>
              </a:solidFill>
              <a:latin typeface="Montserrat"/>
              <a:ea typeface="Montserrat"/>
              <a:cs typeface="Montserrat"/>
              <a:sym typeface="Montserrat"/>
            </a:endParaRPr>
          </a:p>
        </p:txBody>
      </p:sp>
      <p:sp>
        <p:nvSpPr>
          <p:cNvPr id="139" name="Google Shape;139;p22"/>
          <p:cNvSpPr txBox="1"/>
          <p:nvPr/>
        </p:nvSpPr>
        <p:spPr>
          <a:xfrm>
            <a:off x="3380651" y="1128847"/>
            <a:ext cx="1981200" cy="1269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200"/>
              <a:buFont typeface="Montserrat"/>
              <a:buNone/>
            </a:pPr>
            <a:r>
              <a:t/>
            </a:r>
            <a:endParaRPr sz="500"/>
          </a:p>
        </p:txBody>
      </p:sp>
      <p:sp>
        <p:nvSpPr>
          <p:cNvPr id="140" name="Google Shape;140;p22"/>
          <p:cNvSpPr txBox="1"/>
          <p:nvPr/>
        </p:nvSpPr>
        <p:spPr>
          <a:xfrm>
            <a:off x="-226325" y="1128950"/>
            <a:ext cx="3506100" cy="2343600"/>
          </a:xfrm>
          <a:prstGeom prst="rect">
            <a:avLst/>
          </a:prstGeom>
          <a:noFill/>
          <a:ln>
            <a:noFill/>
          </a:ln>
        </p:spPr>
        <p:txBody>
          <a:bodyPr anchorCtr="0" anchor="t" bIns="17150" lIns="34300" spcFirstLastPara="1" rIns="34300" wrap="square" tIns="17150">
            <a:spAutoFit/>
          </a:bodyPr>
          <a:lstStyle/>
          <a:p>
            <a:pPr indent="0" lvl="0" marL="0" marR="0" rtl="0" algn="r">
              <a:lnSpc>
                <a:spcPct val="100000"/>
              </a:lnSpc>
              <a:spcBef>
                <a:spcPts val="0"/>
              </a:spcBef>
              <a:spcAft>
                <a:spcPts val="0"/>
              </a:spcAft>
              <a:buClr>
                <a:schemeClr val="dk2"/>
              </a:buClr>
              <a:buSzPts val="600"/>
              <a:buFont typeface="Montserrat"/>
              <a:buNone/>
            </a:pPr>
            <a:r>
              <a:rPr lang="ru" sz="15000">
                <a:solidFill>
                  <a:schemeClr val="dk2"/>
                </a:solidFill>
                <a:latin typeface="Montserrat"/>
                <a:ea typeface="Montserrat"/>
                <a:cs typeface="Montserrat"/>
                <a:sym typeface="Montserrat"/>
              </a:rPr>
              <a:t>10</a:t>
            </a:r>
            <a:endParaRPr sz="15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nvSpPr>
        <p:spPr>
          <a:xfrm>
            <a:off x="1164152" y="690340"/>
            <a:ext cx="2328300" cy="480900"/>
          </a:xfrm>
          <a:prstGeom prst="rect">
            <a:avLst/>
          </a:prstGeom>
          <a:noFill/>
          <a:ln>
            <a:noFill/>
          </a:ln>
        </p:spPr>
        <p:txBody>
          <a:bodyPr anchorCtr="0" anchor="t" bIns="17150" lIns="34300" spcFirstLastPara="1" rIns="34300" wrap="square" tIns="17150">
            <a:spAutoFit/>
          </a:bodyPr>
          <a:lstStyle/>
          <a:p>
            <a:pPr indent="0" lvl="0" marL="0" marR="0" rtl="0" algn="ctr">
              <a:lnSpc>
                <a:spcPct val="100000"/>
              </a:lnSpc>
              <a:spcBef>
                <a:spcPts val="0"/>
              </a:spcBef>
              <a:spcAft>
                <a:spcPts val="0"/>
              </a:spcAft>
              <a:buClr>
                <a:schemeClr val="dk2"/>
              </a:buClr>
              <a:buSzPts val="600"/>
              <a:buFont typeface="Montserrat"/>
              <a:buNone/>
            </a:pPr>
            <a:r>
              <a:rPr lang="ru" sz="2900">
                <a:solidFill>
                  <a:schemeClr val="dk2"/>
                </a:solidFill>
                <a:latin typeface="Montserrat"/>
                <a:ea typeface="Montserrat"/>
                <a:cs typeface="Montserrat"/>
                <a:sym typeface="Montserrat"/>
              </a:rPr>
              <a:t>DATASET</a:t>
            </a:r>
            <a:endParaRPr sz="900"/>
          </a:p>
        </p:txBody>
      </p:sp>
      <p:sp>
        <p:nvSpPr>
          <p:cNvPr id="146" name="Google Shape;146;p23"/>
          <p:cNvSpPr txBox="1"/>
          <p:nvPr/>
        </p:nvSpPr>
        <p:spPr>
          <a:xfrm>
            <a:off x="1026595" y="1363495"/>
            <a:ext cx="2603400" cy="1573800"/>
          </a:xfrm>
          <a:prstGeom prst="rect">
            <a:avLst/>
          </a:prstGeom>
          <a:noFill/>
          <a:ln>
            <a:noFill/>
          </a:ln>
        </p:spPr>
        <p:txBody>
          <a:bodyPr anchorCtr="0" anchor="t" bIns="17150" lIns="34300" spcFirstLastPara="1" rIns="34300" wrap="square" tIns="17150">
            <a:spAutoFit/>
          </a:bodyPr>
          <a:lstStyle/>
          <a:p>
            <a:pPr indent="0" lvl="0" marL="0" marR="0" rtl="0" algn="ctr">
              <a:lnSpc>
                <a:spcPct val="150000"/>
              </a:lnSpc>
              <a:spcBef>
                <a:spcPts val="0"/>
              </a:spcBef>
              <a:spcAft>
                <a:spcPts val="0"/>
              </a:spcAft>
              <a:buClr>
                <a:schemeClr val="dk1"/>
              </a:buClr>
              <a:buSzPts val="200"/>
              <a:buFont typeface="Montserrat"/>
              <a:buNone/>
            </a:pPr>
            <a:r>
              <a:rPr lang="ru" sz="1000">
                <a:solidFill>
                  <a:schemeClr val="dk1"/>
                </a:solidFill>
                <a:latin typeface="Montserrat"/>
                <a:ea typeface="Montserrat"/>
                <a:cs typeface="Montserrat"/>
                <a:sym typeface="Montserrat"/>
              </a:rPr>
              <a:t>The information for training the project's algorithm came from a place called Kaggle, and specifically from a data-set named "</a:t>
            </a:r>
            <a:r>
              <a:rPr i="1" lang="ru" sz="1000">
                <a:solidFill>
                  <a:schemeClr val="dk1"/>
                </a:solidFill>
                <a:latin typeface="Montserrat"/>
                <a:ea typeface="Montserrat"/>
                <a:cs typeface="Montserrat"/>
                <a:sym typeface="Montserrat"/>
              </a:rPr>
              <a:t>Emotions Dataset for NLP</a:t>
            </a:r>
            <a:r>
              <a:rPr lang="ru" sz="1000">
                <a:solidFill>
                  <a:schemeClr val="dk1"/>
                </a:solidFill>
                <a:latin typeface="Montserrat"/>
                <a:ea typeface="Montserrat"/>
                <a:cs typeface="Montserrat"/>
                <a:sym typeface="Montserrat"/>
              </a:rPr>
              <a:t>" I used a part of the dataset called "</a:t>
            </a:r>
            <a:r>
              <a:rPr i="1" lang="ru" sz="1000">
                <a:solidFill>
                  <a:schemeClr val="dk1"/>
                </a:solidFill>
                <a:latin typeface="Montserrat"/>
                <a:ea typeface="Montserrat"/>
                <a:cs typeface="Montserrat"/>
                <a:sym typeface="Montserrat"/>
              </a:rPr>
              <a:t>train.txt</a:t>
            </a:r>
            <a:r>
              <a:rPr lang="ru" sz="1000">
                <a:solidFill>
                  <a:schemeClr val="dk1"/>
                </a:solidFill>
                <a:latin typeface="Montserrat"/>
                <a:ea typeface="Montserrat"/>
                <a:cs typeface="Montserrat"/>
                <a:sym typeface="Montserrat"/>
              </a:rPr>
              <a:t>", which you can find on Kaggle's website at this </a:t>
            </a:r>
            <a:r>
              <a:rPr b="1" lang="ru" sz="1000" u="sng">
                <a:solidFill>
                  <a:srgbClr val="4A86E8"/>
                </a:solidFill>
                <a:latin typeface="Montserrat"/>
                <a:ea typeface="Montserrat"/>
                <a:cs typeface="Montserrat"/>
                <a:sym typeface="Montserrat"/>
                <a:hlinkClick r:id="rId3">
                  <a:extLst>
                    <a:ext uri="{A12FA001-AC4F-418D-AE19-62706E023703}">
                      <ahyp:hlinkClr val="tx"/>
                    </a:ext>
                  </a:extLst>
                </a:hlinkClick>
              </a:rPr>
              <a:t>link</a:t>
            </a:r>
            <a:r>
              <a:rPr lang="ru" sz="1000">
                <a:solidFill>
                  <a:schemeClr val="dk1"/>
                </a:solidFill>
                <a:latin typeface="Montserrat"/>
                <a:ea typeface="Montserrat"/>
                <a:cs typeface="Montserrat"/>
                <a:sym typeface="Montserrat"/>
              </a:rPr>
              <a:t>.</a:t>
            </a:r>
            <a:endParaRPr sz="800"/>
          </a:p>
        </p:txBody>
      </p:sp>
      <p:sp>
        <p:nvSpPr>
          <p:cNvPr id="147" name="Google Shape;147;p23"/>
          <p:cNvSpPr txBox="1"/>
          <p:nvPr/>
        </p:nvSpPr>
        <p:spPr>
          <a:xfrm>
            <a:off x="1026600" y="3191038"/>
            <a:ext cx="2603400" cy="1262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ru" sz="1000">
                <a:solidFill>
                  <a:schemeClr val="dk1"/>
                </a:solidFill>
                <a:latin typeface="Montserrat"/>
                <a:ea typeface="Montserrat"/>
                <a:cs typeface="Montserrat"/>
                <a:sym typeface="Montserrat"/>
              </a:rPr>
              <a:t> To see the total count for the representation of the mentioned dataset using Pandas library the following code will present the output:</a:t>
            </a:r>
            <a:endParaRPr sz="800">
              <a:solidFill>
                <a:schemeClr val="dk2"/>
              </a:solidFill>
            </a:endParaRPr>
          </a:p>
        </p:txBody>
      </p:sp>
      <p:pic>
        <p:nvPicPr>
          <p:cNvPr id="148" name="Google Shape;148;p23"/>
          <p:cNvPicPr preferRelativeResize="0"/>
          <p:nvPr/>
        </p:nvPicPr>
        <p:blipFill rotWithShape="1">
          <a:blip r:embed="rId4">
            <a:alphaModFix/>
          </a:blip>
          <a:srcRect b="0" l="0" r="7800" t="0"/>
          <a:stretch/>
        </p:blipFill>
        <p:spPr>
          <a:xfrm>
            <a:off x="4524375" y="1146850"/>
            <a:ext cx="4619624" cy="28497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4"/>
          <p:cNvPicPr preferRelativeResize="0"/>
          <p:nvPr/>
        </p:nvPicPr>
        <p:blipFill rotWithShape="1">
          <a:blip r:embed="rId3">
            <a:alphaModFix/>
          </a:blip>
          <a:srcRect b="9148" l="0" r="35720" t="0"/>
          <a:stretch/>
        </p:blipFill>
        <p:spPr>
          <a:xfrm>
            <a:off x="586150" y="1724975"/>
            <a:ext cx="3093049" cy="1947175"/>
          </a:xfrm>
          <a:prstGeom prst="rect">
            <a:avLst/>
          </a:prstGeom>
          <a:noFill/>
          <a:ln>
            <a:noFill/>
          </a:ln>
        </p:spPr>
      </p:pic>
      <p:sp>
        <p:nvSpPr>
          <p:cNvPr id="155" name="Google Shape;155;p24"/>
          <p:cNvSpPr txBox="1"/>
          <p:nvPr/>
        </p:nvSpPr>
        <p:spPr>
          <a:xfrm>
            <a:off x="2262112" y="521252"/>
            <a:ext cx="4619700" cy="415500"/>
          </a:xfrm>
          <a:prstGeom prst="rect">
            <a:avLst/>
          </a:prstGeom>
          <a:noFill/>
          <a:ln>
            <a:noFill/>
          </a:ln>
        </p:spPr>
        <p:txBody>
          <a:bodyPr anchorCtr="0" anchor="t" bIns="17150" lIns="34300" spcFirstLastPara="1" rIns="34300" wrap="square" tIns="17150">
            <a:noAutofit/>
          </a:bodyPr>
          <a:lstStyle/>
          <a:p>
            <a:pPr indent="0" lvl="0" marL="0" marR="0" rtl="0" algn="ctr">
              <a:lnSpc>
                <a:spcPct val="100000"/>
              </a:lnSpc>
              <a:spcBef>
                <a:spcPts val="0"/>
              </a:spcBef>
              <a:spcAft>
                <a:spcPts val="0"/>
              </a:spcAft>
              <a:buClr>
                <a:schemeClr val="dk2"/>
              </a:buClr>
              <a:buSzPts val="600"/>
              <a:buFont typeface="Montserrat"/>
              <a:buNone/>
            </a:pPr>
            <a:r>
              <a:rPr lang="ru" sz="2500">
                <a:solidFill>
                  <a:schemeClr val="dk2"/>
                </a:solidFill>
                <a:latin typeface="Montserrat"/>
                <a:ea typeface="Montserrat"/>
                <a:cs typeface="Montserrat"/>
                <a:sym typeface="Montserrat"/>
              </a:rPr>
              <a:t>ENUMERATING EMOTIONS</a:t>
            </a:r>
            <a:endParaRPr sz="500"/>
          </a:p>
        </p:txBody>
      </p:sp>
      <p:sp>
        <p:nvSpPr>
          <p:cNvPr id="156" name="Google Shape;156;p24"/>
          <p:cNvSpPr txBox="1"/>
          <p:nvPr/>
        </p:nvSpPr>
        <p:spPr>
          <a:xfrm>
            <a:off x="4572000" y="1490313"/>
            <a:ext cx="3993600" cy="2416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ru" sz="1000">
                <a:solidFill>
                  <a:schemeClr val="dk1"/>
                </a:solidFill>
                <a:latin typeface="Montserrat"/>
                <a:ea typeface="Montserrat"/>
                <a:cs typeface="Montserrat"/>
                <a:sym typeface="Montserrat"/>
              </a:rPr>
              <a:t>Machine learning algorithms typically work with </a:t>
            </a:r>
            <a:r>
              <a:rPr b="1" lang="ru" sz="1000">
                <a:solidFill>
                  <a:schemeClr val="dk1"/>
                </a:solidFill>
                <a:latin typeface="Montserrat"/>
                <a:ea typeface="Montserrat"/>
                <a:cs typeface="Montserrat"/>
                <a:sym typeface="Montserrat"/>
              </a:rPr>
              <a:t>numerical data</a:t>
            </a:r>
            <a:r>
              <a:rPr lang="ru" sz="1000">
                <a:solidFill>
                  <a:schemeClr val="dk1"/>
                </a:solidFill>
                <a:latin typeface="Montserrat"/>
                <a:ea typeface="Montserrat"/>
                <a:cs typeface="Montserrat"/>
                <a:sym typeface="Montserrat"/>
              </a:rPr>
              <a:t>. Assigning numerical values to emotions allows the model to process and analyze the data more effectively. And to organize our code for the future learning we must add the specific numeration for each of the emotions. The numerical representation makes it easier to evaluate the model's performance using metrics like accuracy, precision, recall, and confusion matrices. It also simplifies the interpretation of model predictions. This is an incredibly </a:t>
            </a:r>
            <a:r>
              <a:rPr lang="ru" sz="1000" u="sng">
                <a:solidFill>
                  <a:schemeClr val="dk1"/>
                </a:solidFill>
                <a:latin typeface="Montserrat"/>
                <a:ea typeface="Montserrat"/>
                <a:cs typeface="Montserrat"/>
                <a:sym typeface="Montserrat"/>
              </a:rPr>
              <a:t>crucial</a:t>
            </a:r>
            <a:r>
              <a:rPr lang="ru" sz="1000">
                <a:solidFill>
                  <a:schemeClr val="dk1"/>
                </a:solidFill>
                <a:latin typeface="Montserrat"/>
                <a:ea typeface="Montserrat"/>
                <a:cs typeface="Montserrat"/>
                <a:sym typeface="Montserrat"/>
              </a:rPr>
              <a:t> part of the whole process</a:t>
            </a:r>
            <a:endParaRPr sz="800">
              <a:solidFill>
                <a:schemeClr val="dk2"/>
              </a:solidFill>
            </a:endParaRPr>
          </a:p>
        </p:txBody>
      </p:sp>
      <p:pic>
        <p:nvPicPr>
          <p:cNvPr id="157" name="Google Shape;157;p24"/>
          <p:cNvPicPr preferRelativeResize="0"/>
          <p:nvPr/>
        </p:nvPicPr>
        <p:blipFill>
          <a:blip r:embed="rId4">
            <a:alphaModFix/>
          </a:blip>
          <a:stretch>
            <a:fillRect/>
          </a:stretch>
        </p:blipFill>
        <p:spPr>
          <a:xfrm>
            <a:off x="194793" y="1488394"/>
            <a:ext cx="3851803" cy="3200794"/>
          </a:xfrm>
          <a:prstGeom prst="rect">
            <a:avLst/>
          </a:prstGeom>
          <a:noFill/>
          <a:ln>
            <a:noFill/>
          </a:ln>
        </p:spPr>
      </p:pic>
      <p:pic>
        <p:nvPicPr>
          <p:cNvPr id="158" name="Google Shape;158;p24"/>
          <p:cNvPicPr preferRelativeResize="0"/>
          <p:nvPr/>
        </p:nvPicPr>
        <p:blipFill rotWithShape="1">
          <a:blip r:embed="rId5">
            <a:alphaModFix/>
          </a:blip>
          <a:srcRect b="10825" l="676" r="13685" t="0"/>
          <a:stretch/>
        </p:blipFill>
        <p:spPr>
          <a:xfrm>
            <a:off x="596150" y="1724975"/>
            <a:ext cx="3073051" cy="1872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nvSpPr>
        <p:spPr>
          <a:xfrm>
            <a:off x="3380650" y="1406001"/>
            <a:ext cx="4022400" cy="17895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None/>
            </a:pPr>
            <a:r>
              <a:rPr lang="ru" sz="3800">
                <a:solidFill>
                  <a:schemeClr val="dk2"/>
                </a:solidFill>
                <a:latin typeface="Montserrat"/>
                <a:ea typeface="Montserrat"/>
                <a:cs typeface="Montserrat"/>
                <a:sym typeface="Montserrat"/>
              </a:rPr>
              <a:t>Training </a:t>
            </a:r>
            <a:endParaRPr sz="3800">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None/>
            </a:pPr>
            <a:r>
              <a:rPr lang="ru" sz="3800">
                <a:solidFill>
                  <a:schemeClr val="dk2"/>
                </a:solidFill>
                <a:latin typeface="Montserrat"/>
                <a:ea typeface="Montserrat"/>
                <a:cs typeface="Montserrat"/>
                <a:sym typeface="Montserrat"/>
              </a:rPr>
              <a:t>the </a:t>
            </a:r>
            <a:endParaRPr sz="3800">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None/>
            </a:pPr>
            <a:r>
              <a:rPr lang="ru" sz="3800">
                <a:solidFill>
                  <a:schemeClr val="dk2"/>
                </a:solidFill>
                <a:latin typeface="Montserrat"/>
                <a:ea typeface="Montserrat"/>
                <a:cs typeface="Montserrat"/>
                <a:sym typeface="Montserrat"/>
              </a:rPr>
              <a:t>model</a:t>
            </a:r>
            <a:endParaRPr sz="3800">
              <a:solidFill>
                <a:schemeClr val="dk2"/>
              </a:solidFill>
              <a:latin typeface="Montserrat"/>
              <a:ea typeface="Montserrat"/>
              <a:cs typeface="Montserrat"/>
              <a:sym typeface="Montserrat"/>
            </a:endParaRPr>
          </a:p>
        </p:txBody>
      </p:sp>
      <p:sp>
        <p:nvSpPr>
          <p:cNvPr id="164" name="Google Shape;164;p25"/>
          <p:cNvSpPr txBox="1"/>
          <p:nvPr/>
        </p:nvSpPr>
        <p:spPr>
          <a:xfrm>
            <a:off x="3380651" y="1128847"/>
            <a:ext cx="1981200" cy="126900"/>
          </a:xfrm>
          <a:prstGeom prst="rect">
            <a:avLst/>
          </a:prstGeom>
          <a:noFill/>
          <a:ln>
            <a:noFill/>
          </a:ln>
        </p:spPr>
        <p:txBody>
          <a:bodyPr anchorCtr="0" anchor="t" bIns="17150" lIns="34300" spcFirstLastPara="1" rIns="34300" wrap="square" tIns="17150">
            <a:noAutofit/>
          </a:bodyPr>
          <a:lstStyle/>
          <a:p>
            <a:pPr indent="0" lvl="0" marL="0" marR="0" rtl="0" algn="l">
              <a:lnSpc>
                <a:spcPct val="100000"/>
              </a:lnSpc>
              <a:spcBef>
                <a:spcPts val="0"/>
              </a:spcBef>
              <a:spcAft>
                <a:spcPts val="0"/>
              </a:spcAft>
              <a:buClr>
                <a:schemeClr val="dk2"/>
              </a:buClr>
              <a:buSzPts val="200"/>
              <a:buFont typeface="Montserrat"/>
              <a:buNone/>
            </a:pPr>
            <a:r>
              <a:t/>
            </a:r>
            <a:endParaRPr sz="500"/>
          </a:p>
        </p:txBody>
      </p:sp>
      <p:sp>
        <p:nvSpPr>
          <p:cNvPr id="165" name="Google Shape;165;p25"/>
          <p:cNvSpPr txBox="1"/>
          <p:nvPr/>
        </p:nvSpPr>
        <p:spPr>
          <a:xfrm>
            <a:off x="-226325" y="1128950"/>
            <a:ext cx="3506100" cy="2343600"/>
          </a:xfrm>
          <a:prstGeom prst="rect">
            <a:avLst/>
          </a:prstGeom>
          <a:noFill/>
          <a:ln>
            <a:noFill/>
          </a:ln>
        </p:spPr>
        <p:txBody>
          <a:bodyPr anchorCtr="0" anchor="t" bIns="17150" lIns="34300" spcFirstLastPara="1" rIns="34300" wrap="square" tIns="17150">
            <a:spAutoFit/>
          </a:bodyPr>
          <a:lstStyle/>
          <a:p>
            <a:pPr indent="0" lvl="0" marL="0" marR="0" rtl="0" algn="r">
              <a:lnSpc>
                <a:spcPct val="100000"/>
              </a:lnSpc>
              <a:spcBef>
                <a:spcPts val="0"/>
              </a:spcBef>
              <a:spcAft>
                <a:spcPts val="0"/>
              </a:spcAft>
              <a:buClr>
                <a:schemeClr val="dk2"/>
              </a:buClr>
              <a:buSzPts val="600"/>
              <a:buFont typeface="Montserrat"/>
              <a:buNone/>
            </a:pPr>
            <a:r>
              <a:rPr lang="ru" sz="15000">
                <a:solidFill>
                  <a:schemeClr val="dk2"/>
                </a:solidFill>
                <a:latin typeface="Montserrat"/>
                <a:ea typeface="Montserrat"/>
                <a:cs typeface="Montserrat"/>
                <a:sym typeface="Montserrat"/>
              </a:rPr>
              <a:t>11</a:t>
            </a:r>
            <a:endParaRPr sz="15000"/>
          </a:p>
        </p:txBody>
      </p:sp>
    </p:spTree>
  </p:cSld>
  <p:clrMapOvr>
    <a:masterClrMapping/>
  </p:clrMapOvr>
</p:sld>
</file>

<file path=ppt/theme/theme1.xml><?xml version="1.0" encoding="utf-8"?>
<a:theme xmlns:a="http://schemas.openxmlformats.org/drawingml/2006/main" xmlns:r="http://schemas.openxmlformats.org/officeDocument/2006/relationships"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